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968" r:id="rId1"/>
  </p:sldMasterIdLst>
  <p:notesMasterIdLst>
    <p:notesMasterId r:id="rId26"/>
  </p:notesMasterIdLst>
  <p:handoutMasterIdLst>
    <p:handoutMasterId r:id="rId27"/>
  </p:handoutMasterIdLst>
  <p:sldIdLst>
    <p:sldId id="256" r:id="rId2"/>
    <p:sldId id="307" r:id="rId3"/>
    <p:sldId id="299" r:id="rId4"/>
    <p:sldId id="316" r:id="rId5"/>
    <p:sldId id="326" r:id="rId6"/>
    <p:sldId id="322" r:id="rId7"/>
    <p:sldId id="318" r:id="rId8"/>
    <p:sldId id="319" r:id="rId9"/>
    <p:sldId id="324" r:id="rId10"/>
    <p:sldId id="325" r:id="rId11"/>
    <p:sldId id="327" r:id="rId12"/>
    <p:sldId id="331" r:id="rId13"/>
    <p:sldId id="332" r:id="rId14"/>
    <p:sldId id="333" r:id="rId15"/>
    <p:sldId id="340" r:id="rId16"/>
    <p:sldId id="335" r:id="rId17"/>
    <p:sldId id="328" r:id="rId18"/>
    <p:sldId id="336" r:id="rId19"/>
    <p:sldId id="329" r:id="rId20"/>
    <p:sldId id="337" r:id="rId21"/>
    <p:sldId id="338" r:id="rId22"/>
    <p:sldId id="330" r:id="rId23"/>
    <p:sldId id="306" r:id="rId24"/>
    <p:sldId id="276" r:id="rId25"/>
  </p:sldIdLst>
  <p:sldSz cx="9144000" cy="6858000" type="screen4x3"/>
  <p:notesSz cx="6797675" cy="9926638"/>
  <p:defaultTextStyle>
    <a:defPPr>
      <a:defRPr lang="de-DE"/>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FF0000"/>
    <a:srgbClr val="FFCC00"/>
    <a:srgbClr val="9BD4FF"/>
    <a:srgbClr val="CCFF99"/>
    <a:srgbClr val="7B4645"/>
    <a:srgbClr val="00D661"/>
    <a:srgbClr val="3FFF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683" autoAdjust="0"/>
    <p:restoredTop sz="89687" autoAdjust="0"/>
  </p:normalViewPr>
  <p:slideViewPr>
    <p:cSldViewPr>
      <p:cViewPr varScale="1">
        <p:scale>
          <a:sx n="63" d="100"/>
          <a:sy n="63" d="100"/>
        </p:scale>
        <p:origin x="870" y="7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80" d="100"/>
          <a:sy n="80" d="100"/>
        </p:scale>
        <p:origin x="1998"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2946400" cy="498008"/>
          </a:xfrm>
          <a:prstGeom prst="rect">
            <a:avLst/>
          </a:prstGeom>
        </p:spPr>
        <p:txBody>
          <a:bodyPr vert="horz" lIns="91440" tIns="45720" rIns="91440" bIns="45720" rtlCol="0"/>
          <a:lstStyle>
            <a:lvl1pPr algn="l">
              <a:defRPr sz="1200"/>
            </a:lvl1pPr>
          </a:lstStyle>
          <a:p>
            <a:r>
              <a:rPr lang="de-CH" smtClean="0"/>
              <a:t>Spezialkommission «Sanierungsstrategie Stadthausgeviert»</a:t>
            </a:r>
            <a:endParaRPr lang="de-CH"/>
          </a:p>
        </p:txBody>
      </p:sp>
      <p:sp>
        <p:nvSpPr>
          <p:cNvPr id="3" name="Datumsplatzhalter 2"/>
          <p:cNvSpPr>
            <a:spLocks noGrp="1"/>
          </p:cNvSpPr>
          <p:nvPr>
            <p:ph type="dt" sz="quarter" idx="1"/>
          </p:nvPr>
        </p:nvSpPr>
        <p:spPr>
          <a:xfrm>
            <a:off x="3849688" y="0"/>
            <a:ext cx="2946400" cy="498008"/>
          </a:xfrm>
          <a:prstGeom prst="rect">
            <a:avLst/>
          </a:prstGeom>
        </p:spPr>
        <p:txBody>
          <a:bodyPr vert="horz" lIns="91440" tIns="45720" rIns="91440" bIns="45720" rtlCol="0"/>
          <a:lstStyle>
            <a:lvl1pPr algn="r">
              <a:defRPr sz="1200"/>
            </a:lvl1pPr>
          </a:lstStyle>
          <a:p>
            <a:endParaRPr lang="de-CH"/>
          </a:p>
        </p:txBody>
      </p:sp>
      <p:sp>
        <p:nvSpPr>
          <p:cNvPr id="4" name="Fußzeilenplatzhalter 3"/>
          <p:cNvSpPr>
            <a:spLocks noGrp="1"/>
          </p:cNvSpPr>
          <p:nvPr>
            <p:ph type="ftr" sz="quarter" idx="2"/>
          </p:nvPr>
        </p:nvSpPr>
        <p:spPr>
          <a:xfrm>
            <a:off x="1" y="9428630"/>
            <a:ext cx="2946400" cy="498008"/>
          </a:xfrm>
          <a:prstGeom prst="rect">
            <a:avLst/>
          </a:prstGeom>
        </p:spPr>
        <p:txBody>
          <a:bodyPr vert="horz" lIns="91440" tIns="45720" rIns="91440" bIns="45720" rtlCol="0" anchor="b"/>
          <a:lstStyle>
            <a:lvl1pPr algn="l">
              <a:defRPr sz="1200"/>
            </a:lvl1pPr>
          </a:lstStyle>
          <a:p>
            <a:endParaRPr lang="de-CH"/>
          </a:p>
        </p:txBody>
      </p:sp>
      <p:sp>
        <p:nvSpPr>
          <p:cNvPr id="5" name="Foliennummernplatzhalter 4"/>
          <p:cNvSpPr>
            <a:spLocks noGrp="1"/>
          </p:cNvSpPr>
          <p:nvPr>
            <p:ph type="sldNum" sz="quarter" idx="3"/>
          </p:nvPr>
        </p:nvSpPr>
        <p:spPr>
          <a:xfrm>
            <a:off x="3849688" y="9428630"/>
            <a:ext cx="2946400" cy="498008"/>
          </a:xfrm>
          <a:prstGeom prst="rect">
            <a:avLst/>
          </a:prstGeom>
        </p:spPr>
        <p:txBody>
          <a:bodyPr vert="horz" lIns="91440" tIns="45720" rIns="91440" bIns="45720" rtlCol="0" anchor="b"/>
          <a:lstStyle>
            <a:lvl1pPr algn="r">
              <a:defRPr sz="1200"/>
            </a:lvl1pPr>
          </a:lstStyle>
          <a:p>
            <a:fld id="{555ADF1E-6583-491D-93F5-3088E0923705}" type="slidenum">
              <a:rPr lang="de-CH" smtClean="0"/>
              <a:t>‹Nr.›</a:t>
            </a:fld>
            <a:endParaRPr lang="de-CH"/>
          </a:p>
        </p:txBody>
      </p:sp>
    </p:spTree>
    <p:extLst>
      <p:ext uri="{BB962C8B-B14F-4D97-AF65-F5344CB8AC3E}">
        <p14:creationId xmlns:p14="http://schemas.microsoft.com/office/powerpoint/2010/main" val="710808088"/>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2"/>
            <a:ext cx="2946400" cy="498475"/>
          </a:xfrm>
          <a:prstGeom prst="rect">
            <a:avLst/>
          </a:prstGeom>
        </p:spPr>
        <p:txBody>
          <a:bodyPr vert="horz" lIns="91440" tIns="45720" rIns="91440" bIns="45720" rtlCol="0"/>
          <a:lstStyle>
            <a:lvl1pPr algn="l">
              <a:defRPr sz="1200"/>
            </a:lvl1pPr>
          </a:lstStyle>
          <a:p>
            <a:pPr>
              <a:defRPr/>
            </a:pPr>
            <a:r>
              <a:rPr lang="de-CH" smtClean="0"/>
              <a:t>Spezialkommission «Sanierungsstrategie Stadthausgeviert»</a:t>
            </a:r>
            <a:endParaRPr lang="de-CH"/>
          </a:p>
        </p:txBody>
      </p:sp>
      <p:sp>
        <p:nvSpPr>
          <p:cNvPr id="3" name="Datumsplatzhalter 2"/>
          <p:cNvSpPr>
            <a:spLocks noGrp="1"/>
          </p:cNvSpPr>
          <p:nvPr>
            <p:ph type="dt" idx="1"/>
          </p:nvPr>
        </p:nvSpPr>
        <p:spPr>
          <a:xfrm>
            <a:off x="3849688" y="2"/>
            <a:ext cx="2946400" cy="498475"/>
          </a:xfrm>
          <a:prstGeom prst="rect">
            <a:avLst/>
          </a:prstGeom>
        </p:spPr>
        <p:txBody>
          <a:bodyPr vert="horz" lIns="91440" tIns="45720" rIns="91440" bIns="45720" rtlCol="0"/>
          <a:lstStyle>
            <a:lvl1pPr algn="r">
              <a:defRPr sz="1200"/>
            </a:lvl1pPr>
          </a:lstStyle>
          <a:p>
            <a:pPr>
              <a:defRPr/>
            </a:pPr>
            <a:endParaRPr lang="de-CH"/>
          </a:p>
        </p:txBody>
      </p:sp>
      <p:sp>
        <p:nvSpPr>
          <p:cNvPr id="4" name="Folienbildplatzhalt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pPr lvl="0"/>
            <a:endParaRPr lang="de-CH" noProof="0" smtClean="0"/>
          </a:p>
        </p:txBody>
      </p:sp>
      <p:sp>
        <p:nvSpPr>
          <p:cNvPr id="5" name="Notizenplatzhalter 4"/>
          <p:cNvSpPr>
            <a:spLocks noGrp="1"/>
          </p:cNvSpPr>
          <p:nvPr>
            <p:ph type="body" sz="quarter" idx="3"/>
          </p:nvPr>
        </p:nvSpPr>
        <p:spPr>
          <a:xfrm>
            <a:off x="679451" y="4776790"/>
            <a:ext cx="5438775" cy="3908425"/>
          </a:xfrm>
          <a:prstGeom prst="rect">
            <a:avLst/>
          </a:prstGeom>
        </p:spPr>
        <p:txBody>
          <a:bodyPr vert="horz" lIns="91440" tIns="45720" rIns="91440" bIns="45720" rtlCol="0"/>
          <a:lstStyle/>
          <a:p>
            <a:pPr lvl="0"/>
            <a:r>
              <a:rPr lang="de-DE" noProof="0" dirty="0" smtClean="0"/>
              <a:t>allenfalls Illustration</a:t>
            </a:r>
            <a:endParaRPr lang="de-CH" noProof="0" dirty="0" smtClean="0"/>
          </a:p>
        </p:txBody>
      </p:sp>
      <p:sp>
        <p:nvSpPr>
          <p:cNvPr id="6" name="Fußzeilenplatzhalter 5"/>
          <p:cNvSpPr>
            <a:spLocks noGrp="1"/>
          </p:cNvSpPr>
          <p:nvPr>
            <p:ph type="ftr" sz="quarter" idx="4"/>
          </p:nvPr>
        </p:nvSpPr>
        <p:spPr>
          <a:xfrm>
            <a:off x="1" y="9428165"/>
            <a:ext cx="2946400" cy="498475"/>
          </a:xfrm>
          <a:prstGeom prst="rect">
            <a:avLst/>
          </a:prstGeom>
        </p:spPr>
        <p:txBody>
          <a:bodyPr vert="horz" lIns="91440" tIns="45720" rIns="91440" bIns="45720" rtlCol="0" anchor="b"/>
          <a:lstStyle>
            <a:lvl1pPr algn="l">
              <a:defRPr sz="1200"/>
            </a:lvl1pPr>
          </a:lstStyle>
          <a:p>
            <a:pPr>
              <a:defRPr/>
            </a:pPr>
            <a:endParaRPr lang="de-CH"/>
          </a:p>
        </p:txBody>
      </p:sp>
      <p:sp>
        <p:nvSpPr>
          <p:cNvPr id="7" name="Foliennummernplatzhalter 6"/>
          <p:cNvSpPr>
            <a:spLocks noGrp="1"/>
          </p:cNvSpPr>
          <p:nvPr>
            <p:ph type="sldNum" sz="quarter" idx="5"/>
          </p:nvPr>
        </p:nvSpPr>
        <p:spPr>
          <a:xfrm>
            <a:off x="3849688" y="9428165"/>
            <a:ext cx="2946400" cy="498475"/>
          </a:xfrm>
          <a:prstGeom prst="rect">
            <a:avLst/>
          </a:prstGeom>
        </p:spPr>
        <p:txBody>
          <a:bodyPr vert="horz" lIns="91440" tIns="45720" rIns="91440" bIns="45720" rtlCol="0" anchor="b"/>
          <a:lstStyle>
            <a:lvl1pPr algn="r">
              <a:defRPr sz="1200"/>
            </a:lvl1pPr>
          </a:lstStyle>
          <a:p>
            <a:pPr>
              <a:defRPr/>
            </a:pPr>
            <a:fld id="{B176E51D-AA3F-4F1D-9B84-71BF143B888E}" type="slidenum">
              <a:rPr lang="de-CH"/>
              <a:pPr>
                <a:defRPr/>
              </a:pPr>
              <a:t>‹Nr.›</a:t>
            </a:fld>
            <a:endParaRPr lang="de-CH"/>
          </a:p>
        </p:txBody>
      </p:sp>
    </p:spTree>
    <p:extLst>
      <p:ext uri="{BB962C8B-B14F-4D97-AF65-F5344CB8AC3E}">
        <p14:creationId xmlns:p14="http://schemas.microsoft.com/office/powerpoint/2010/main" val="3985497117"/>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742950" indent="-285750" algn="l" rtl="0" eaLnBrk="0" fontAlgn="base" hangingPunct="0">
      <a:spcBef>
        <a:spcPct val="30000"/>
      </a:spcBef>
      <a:spcAft>
        <a:spcPct val="0"/>
      </a:spcAft>
      <a:defRPr sz="1200" kern="1200">
        <a:solidFill>
          <a:schemeClr val="tx1"/>
        </a:solidFill>
        <a:latin typeface="+mn-lt"/>
        <a:ea typeface="+mn-ea"/>
        <a:cs typeface="+mn-cs"/>
      </a:defRPr>
    </a:lvl2pPr>
    <a:lvl3pPr marL="1143000" indent="-228600" algn="l" rtl="0" eaLnBrk="0" fontAlgn="base" hangingPunct="0">
      <a:spcBef>
        <a:spcPct val="30000"/>
      </a:spcBef>
      <a:spcAft>
        <a:spcPct val="0"/>
      </a:spcAft>
      <a:defRPr sz="1200" kern="1200">
        <a:solidFill>
          <a:schemeClr val="tx1"/>
        </a:solidFill>
        <a:latin typeface="+mn-lt"/>
        <a:ea typeface="+mn-ea"/>
        <a:cs typeface="+mn-cs"/>
      </a:defRPr>
    </a:lvl3pPr>
    <a:lvl4pPr marL="1600200" indent="-228600" algn="l" rtl="0" eaLnBrk="0" fontAlgn="base" hangingPunct="0">
      <a:spcBef>
        <a:spcPct val="30000"/>
      </a:spcBef>
      <a:spcAft>
        <a:spcPct val="0"/>
      </a:spcAft>
      <a:defRPr sz="1200" kern="1200">
        <a:solidFill>
          <a:schemeClr val="tx1"/>
        </a:solidFill>
        <a:latin typeface="+mn-lt"/>
        <a:ea typeface="+mn-ea"/>
        <a:cs typeface="+mn-cs"/>
      </a:defRPr>
    </a:lvl4pPr>
    <a:lvl5pPr marL="2057400" indent="-2286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Begrüssung</a:t>
            </a:r>
          </a:p>
          <a:p>
            <a:r>
              <a:rPr lang="de-CH" dirty="0" smtClean="0"/>
              <a:t>Kernbotschaft: Strategie auf dem Tisch, mit der </a:t>
            </a:r>
            <a:r>
              <a:rPr lang="de-CH" dirty="0" err="1" smtClean="0"/>
              <a:t>raschmöglichst</a:t>
            </a:r>
            <a:r>
              <a:rPr lang="de-CH" dirty="0" smtClean="0"/>
              <a:t> das</a:t>
            </a:r>
            <a:r>
              <a:rPr lang="de-CH" baseline="0" dirty="0" smtClean="0"/>
              <a:t> </a:t>
            </a:r>
            <a:r>
              <a:rPr lang="de-CH" baseline="0" dirty="0" err="1" smtClean="0"/>
              <a:t>Stadthausgeviert</a:t>
            </a:r>
            <a:r>
              <a:rPr lang="de-CH" baseline="0" dirty="0" smtClean="0"/>
              <a:t> mit neuem Leben füllen können. Optimierung zeitlich, finanziell, politisch.</a:t>
            </a:r>
          </a:p>
          <a:p>
            <a:r>
              <a:rPr lang="de-CH" baseline="0" dirty="0" smtClean="0"/>
              <a:t>Vorstellung der Teilnehmer, Info: Baureferat und Finanzreferat sind involviert.</a:t>
            </a:r>
          </a:p>
          <a:p>
            <a:endParaRPr lang="de-CH" dirty="0"/>
          </a:p>
        </p:txBody>
      </p:sp>
      <p:sp>
        <p:nvSpPr>
          <p:cNvPr id="4" name="Foliennummernplatzhalter 3"/>
          <p:cNvSpPr>
            <a:spLocks noGrp="1"/>
          </p:cNvSpPr>
          <p:nvPr>
            <p:ph type="sldNum" sz="quarter" idx="10"/>
          </p:nvPr>
        </p:nvSpPr>
        <p:spPr/>
        <p:txBody>
          <a:bodyPr/>
          <a:lstStyle/>
          <a:p>
            <a:pPr>
              <a:defRPr/>
            </a:pPr>
            <a:fld id="{B176E51D-AA3F-4F1D-9B84-71BF143B888E}" type="slidenum">
              <a:rPr lang="de-CH" smtClean="0"/>
              <a:pPr>
                <a:defRPr/>
              </a:pPr>
              <a:t>1</a:t>
            </a:fld>
            <a:endParaRPr lang="de-CH"/>
          </a:p>
        </p:txBody>
      </p:sp>
      <p:sp>
        <p:nvSpPr>
          <p:cNvPr id="5" name="Kopfzeilenplatzhalter 4"/>
          <p:cNvSpPr>
            <a:spLocks noGrp="1"/>
          </p:cNvSpPr>
          <p:nvPr>
            <p:ph type="hdr" sz="quarter" idx="11"/>
          </p:nvPr>
        </p:nvSpPr>
        <p:spPr/>
        <p:txBody>
          <a:bodyPr/>
          <a:lstStyle/>
          <a:p>
            <a:pPr>
              <a:defRPr/>
            </a:pPr>
            <a:r>
              <a:rPr lang="de-CH" smtClean="0"/>
              <a:t>Spezialkommission «Sanierungsstrategie Stadthausgeviert»</a:t>
            </a:r>
            <a:endParaRPr lang="de-CH"/>
          </a:p>
        </p:txBody>
      </p:sp>
    </p:spTree>
    <p:extLst>
      <p:ext uri="{BB962C8B-B14F-4D97-AF65-F5344CB8AC3E}">
        <p14:creationId xmlns:p14="http://schemas.microsoft.com/office/powerpoint/2010/main" val="16556829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smtClean="0">
                <a:solidFill>
                  <a:schemeClr val="tx1"/>
                </a:solidFill>
                <a:effectLst/>
                <a:latin typeface="+mn-lt"/>
                <a:ea typeface="+mn-ea"/>
                <a:cs typeface="+mn-cs"/>
              </a:rPr>
              <a:t>Nutzungen aufzeigen.</a:t>
            </a:r>
            <a:endParaRPr lang="de-CH" sz="120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pPr>
              <a:defRPr/>
            </a:pPr>
            <a:fld id="{B176E51D-AA3F-4F1D-9B84-71BF143B888E}" type="slidenum">
              <a:rPr lang="de-CH" smtClean="0"/>
              <a:pPr>
                <a:defRPr/>
              </a:pPr>
              <a:t>10</a:t>
            </a:fld>
            <a:endParaRPr lang="de-CH"/>
          </a:p>
        </p:txBody>
      </p:sp>
      <p:sp>
        <p:nvSpPr>
          <p:cNvPr id="5" name="Kopfzeilenplatzhalter 4"/>
          <p:cNvSpPr>
            <a:spLocks noGrp="1"/>
          </p:cNvSpPr>
          <p:nvPr>
            <p:ph type="hdr" sz="quarter" idx="11"/>
          </p:nvPr>
        </p:nvSpPr>
        <p:spPr/>
        <p:txBody>
          <a:bodyPr/>
          <a:lstStyle/>
          <a:p>
            <a:pPr>
              <a:defRPr/>
            </a:pPr>
            <a:r>
              <a:rPr lang="de-CH" smtClean="0"/>
              <a:t>Spezialkommission «Sanierungsstrategie Stadthausgeviert»</a:t>
            </a:r>
            <a:endParaRPr lang="de-CH"/>
          </a:p>
        </p:txBody>
      </p:sp>
    </p:spTree>
    <p:extLst>
      <p:ext uri="{BB962C8B-B14F-4D97-AF65-F5344CB8AC3E}">
        <p14:creationId xmlns:p14="http://schemas.microsoft.com/office/powerpoint/2010/main" val="19095853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pPr>
              <a:defRPr/>
            </a:pPr>
            <a:fld id="{B176E51D-AA3F-4F1D-9B84-71BF143B888E}" type="slidenum">
              <a:rPr lang="de-CH" smtClean="0"/>
              <a:pPr>
                <a:defRPr/>
              </a:pPr>
              <a:t>11</a:t>
            </a:fld>
            <a:endParaRPr lang="de-CH"/>
          </a:p>
        </p:txBody>
      </p:sp>
      <p:sp>
        <p:nvSpPr>
          <p:cNvPr id="5" name="Kopfzeilenplatzhalter 4"/>
          <p:cNvSpPr>
            <a:spLocks noGrp="1"/>
          </p:cNvSpPr>
          <p:nvPr>
            <p:ph type="hdr" sz="quarter" idx="11"/>
          </p:nvPr>
        </p:nvSpPr>
        <p:spPr/>
        <p:txBody>
          <a:bodyPr/>
          <a:lstStyle/>
          <a:p>
            <a:pPr>
              <a:defRPr/>
            </a:pPr>
            <a:r>
              <a:rPr lang="de-CH" smtClean="0"/>
              <a:t>Spezialkommission «Sanierungsstrategie Stadthausgeviert»</a:t>
            </a:r>
            <a:endParaRPr lang="de-CH"/>
          </a:p>
        </p:txBody>
      </p:sp>
    </p:spTree>
    <p:extLst>
      <p:ext uri="{BB962C8B-B14F-4D97-AF65-F5344CB8AC3E}">
        <p14:creationId xmlns:p14="http://schemas.microsoft.com/office/powerpoint/2010/main" val="4000360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sz="120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pPr>
              <a:defRPr/>
            </a:pPr>
            <a:fld id="{B176E51D-AA3F-4F1D-9B84-71BF143B888E}" type="slidenum">
              <a:rPr lang="de-CH" smtClean="0"/>
              <a:pPr>
                <a:defRPr/>
              </a:pPr>
              <a:t>12</a:t>
            </a:fld>
            <a:endParaRPr lang="de-CH"/>
          </a:p>
        </p:txBody>
      </p:sp>
      <p:sp>
        <p:nvSpPr>
          <p:cNvPr id="5" name="Kopfzeilenplatzhalter 4"/>
          <p:cNvSpPr>
            <a:spLocks noGrp="1"/>
          </p:cNvSpPr>
          <p:nvPr>
            <p:ph type="hdr" sz="quarter" idx="11"/>
          </p:nvPr>
        </p:nvSpPr>
        <p:spPr/>
        <p:txBody>
          <a:bodyPr/>
          <a:lstStyle/>
          <a:p>
            <a:pPr>
              <a:defRPr/>
            </a:pPr>
            <a:r>
              <a:rPr lang="de-CH" smtClean="0"/>
              <a:t>Spezialkommission «Sanierungsstrategie Stadthausgeviert»</a:t>
            </a:r>
            <a:endParaRPr lang="de-CH"/>
          </a:p>
        </p:txBody>
      </p:sp>
    </p:spTree>
    <p:extLst>
      <p:ext uri="{BB962C8B-B14F-4D97-AF65-F5344CB8AC3E}">
        <p14:creationId xmlns:p14="http://schemas.microsoft.com/office/powerpoint/2010/main" val="12407298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sz="120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pPr>
              <a:defRPr/>
            </a:pPr>
            <a:fld id="{B176E51D-AA3F-4F1D-9B84-71BF143B888E}" type="slidenum">
              <a:rPr lang="de-CH" smtClean="0"/>
              <a:pPr>
                <a:defRPr/>
              </a:pPr>
              <a:t>13</a:t>
            </a:fld>
            <a:endParaRPr lang="de-CH"/>
          </a:p>
        </p:txBody>
      </p:sp>
      <p:sp>
        <p:nvSpPr>
          <p:cNvPr id="5" name="Kopfzeilenplatzhalter 4"/>
          <p:cNvSpPr>
            <a:spLocks noGrp="1"/>
          </p:cNvSpPr>
          <p:nvPr>
            <p:ph type="hdr" sz="quarter" idx="11"/>
          </p:nvPr>
        </p:nvSpPr>
        <p:spPr/>
        <p:txBody>
          <a:bodyPr/>
          <a:lstStyle/>
          <a:p>
            <a:pPr>
              <a:defRPr/>
            </a:pPr>
            <a:r>
              <a:rPr lang="de-CH" smtClean="0"/>
              <a:t>Spezialkommission «Sanierungsstrategie Stadthausgeviert»</a:t>
            </a:r>
            <a:endParaRPr lang="de-CH"/>
          </a:p>
        </p:txBody>
      </p:sp>
    </p:spTree>
    <p:extLst>
      <p:ext uri="{BB962C8B-B14F-4D97-AF65-F5344CB8AC3E}">
        <p14:creationId xmlns:p14="http://schemas.microsoft.com/office/powerpoint/2010/main" val="7147606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sz="120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pPr>
              <a:defRPr/>
            </a:pPr>
            <a:fld id="{B176E51D-AA3F-4F1D-9B84-71BF143B888E}" type="slidenum">
              <a:rPr lang="de-CH" smtClean="0"/>
              <a:pPr>
                <a:defRPr/>
              </a:pPr>
              <a:t>14</a:t>
            </a:fld>
            <a:endParaRPr lang="de-CH"/>
          </a:p>
        </p:txBody>
      </p:sp>
      <p:sp>
        <p:nvSpPr>
          <p:cNvPr id="5" name="Kopfzeilenplatzhalter 4"/>
          <p:cNvSpPr>
            <a:spLocks noGrp="1"/>
          </p:cNvSpPr>
          <p:nvPr>
            <p:ph type="hdr" sz="quarter" idx="11"/>
          </p:nvPr>
        </p:nvSpPr>
        <p:spPr/>
        <p:txBody>
          <a:bodyPr/>
          <a:lstStyle/>
          <a:p>
            <a:pPr>
              <a:defRPr/>
            </a:pPr>
            <a:r>
              <a:rPr lang="de-CH" smtClean="0"/>
              <a:t>Spezialkommission «Sanierungsstrategie Stadthausgeviert»</a:t>
            </a:r>
            <a:endParaRPr lang="de-CH"/>
          </a:p>
        </p:txBody>
      </p:sp>
    </p:spTree>
    <p:extLst>
      <p:ext uri="{BB962C8B-B14F-4D97-AF65-F5344CB8AC3E}">
        <p14:creationId xmlns:p14="http://schemas.microsoft.com/office/powerpoint/2010/main" val="8070949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sz="120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pPr>
              <a:defRPr/>
            </a:pPr>
            <a:fld id="{B176E51D-AA3F-4F1D-9B84-71BF143B888E}" type="slidenum">
              <a:rPr lang="de-CH" smtClean="0"/>
              <a:pPr>
                <a:defRPr/>
              </a:pPr>
              <a:t>15</a:t>
            </a:fld>
            <a:endParaRPr lang="de-CH"/>
          </a:p>
        </p:txBody>
      </p:sp>
      <p:sp>
        <p:nvSpPr>
          <p:cNvPr id="5" name="Kopfzeilenplatzhalter 4"/>
          <p:cNvSpPr>
            <a:spLocks noGrp="1"/>
          </p:cNvSpPr>
          <p:nvPr>
            <p:ph type="hdr" sz="quarter" idx="11"/>
          </p:nvPr>
        </p:nvSpPr>
        <p:spPr/>
        <p:txBody>
          <a:bodyPr/>
          <a:lstStyle/>
          <a:p>
            <a:pPr>
              <a:defRPr/>
            </a:pPr>
            <a:r>
              <a:rPr lang="de-CH" smtClean="0"/>
              <a:t>Spezialkommission «Sanierungsstrategie Stadthausgeviert»</a:t>
            </a:r>
            <a:endParaRPr lang="de-CH"/>
          </a:p>
        </p:txBody>
      </p:sp>
    </p:spTree>
    <p:extLst>
      <p:ext uri="{BB962C8B-B14F-4D97-AF65-F5344CB8AC3E}">
        <p14:creationId xmlns:p14="http://schemas.microsoft.com/office/powerpoint/2010/main" val="30880346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sz="120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pPr>
              <a:defRPr/>
            </a:pPr>
            <a:fld id="{B176E51D-AA3F-4F1D-9B84-71BF143B888E}" type="slidenum">
              <a:rPr lang="de-CH" smtClean="0"/>
              <a:pPr>
                <a:defRPr/>
              </a:pPr>
              <a:t>16</a:t>
            </a:fld>
            <a:endParaRPr lang="de-CH"/>
          </a:p>
        </p:txBody>
      </p:sp>
      <p:sp>
        <p:nvSpPr>
          <p:cNvPr id="5" name="Kopfzeilenplatzhalter 4"/>
          <p:cNvSpPr>
            <a:spLocks noGrp="1"/>
          </p:cNvSpPr>
          <p:nvPr>
            <p:ph type="hdr" sz="quarter" idx="11"/>
          </p:nvPr>
        </p:nvSpPr>
        <p:spPr/>
        <p:txBody>
          <a:bodyPr/>
          <a:lstStyle/>
          <a:p>
            <a:pPr>
              <a:defRPr/>
            </a:pPr>
            <a:r>
              <a:rPr lang="de-CH" smtClean="0"/>
              <a:t>Spezialkommission «Sanierungsstrategie Stadthausgeviert»</a:t>
            </a:r>
            <a:endParaRPr lang="de-CH"/>
          </a:p>
        </p:txBody>
      </p:sp>
    </p:spTree>
    <p:extLst>
      <p:ext uri="{BB962C8B-B14F-4D97-AF65-F5344CB8AC3E}">
        <p14:creationId xmlns:p14="http://schemas.microsoft.com/office/powerpoint/2010/main" val="33450851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pPr>
              <a:defRPr/>
            </a:pPr>
            <a:fld id="{B176E51D-AA3F-4F1D-9B84-71BF143B888E}" type="slidenum">
              <a:rPr lang="de-CH" smtClean="0"/>
              <a:pPr>
                <a:defRPr/>
              </a:pPr>
              <a:t>17</a:t>
            </a:fld>
            <a:endParaRPr lang="de-CH"/>
          </a:p>
        </p:txBody>
      </p:sp>
      <p:sp>
        <p:nvSpPr>
          <p:cNvPr id="5" name="Kopfzeilenplatzhalter 4"/>
          <p:cNvSpPr>
            <a:spLocks noGrp="1"/>
          </p:cNvSpPr>
          <p:nvPr>
            <p:ph type="hdr" sz="quarter" idx="11"/>
          </p:nvPr>
        </p:nvSpPr>
        <p:spPr/>
        <p:txBody>
          <a:bodyPr/>
          <a:lstStyle/>
          <a:p>
            <a:pPr>
              <a:defRPr/>
            </a:pPr>
            <a:r>
              <a:rPr lang="de-CH" smtClean="0"/>
              <a:t>Spezialkommission «Sanierungsstrategie Stadthausgeviert»</a:t>
            </a:r>
            <a:endParaRPr lang="de-CH"/>
          </a:p>
        </p:txBody>
      </p:sp>
    </p:spTree>
    <p:extLst>
      <p:ext uri="{BB962C8B-B14F-4D97-AF65-F5344CB8AC3E}">
        <p14:creationId xmlns:p14="http://schemas.microsoft.com/office/powerpoint/2010/main" val="20406634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1200" kern="1200" dirty="0" smtClean="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pPr>
              <a:defRPr/>
            </a:pPr>
            <a:fld id="{B176E51D-AA3F-4F1D-9B84-71BF143B888E}" type="slidenum">
              <a:rPr lang="de-CH" smtClean="0"/>
              <a:pPr>
                <a:defRPr/>
              </a:pPr>
              <a:t>18</a:t>
            </a:fld>
            <a:endParaRPr lang="de-CH"/>
          </a:p>
        </p:txBody>
      </p:sp>
      <p:sp>
        <p:nvSpPr>
          <p:cNvPr id="5" name="Kopfzeilenplatzhalter 4"/>
          <p:cNvSpPr>
            <a:spLocks noGrp="1"/>
          </p:cNvSpPr>
          <p:nvPr>
            <p:ph type="hdr" sz="quarter" idx="11"/>
          </p:nvPr>
        </p:nvSpPr>
        <p:spPr/>
        <p:txBody>
          <a:bodyPr/>
          <a:lstStyle/>
          <a:p>
            <a:pPr>
              <a:defRPr/>
            </a:pPr>
            <a:r>
              <a:rPr lang="de-CH" smtClean="0"/>
              <a:t>Spezialkommission «Sanierungsstrategie Stadthausgeviert»</a:t>
            </a:r>
            <a:endParaRPr lang="de-CH"/>
          </a:p>
        </p:txBody>
      </p:sp>
    </p:spTree>
    <p:extLst>
      <p:ext uri="{BB962C8B-B14F-4D97-AF65-F5344CB8AC3E}">
        <p14:creationId xmlns:p14="http://schemas.microsoft.com/office/powerpoint/2010/main" val="11790888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pPr>
              <a:defRPr/>
            </a:pPr>
            <a:fld id="{B176E51D-AA3F-4F1D-9B84-71BF143B888E}" type="slidenum">
              <a:rPr lang="de-CH" smtClean="0"/>
              <a:pPr>
                <a:defRPr/>
              </a:pPr>
              <a:t>19</a:t>
            </a:fld>
            <a:endParaRPr lang="de-CH"/>
          </a:p>
        </p:txBody>
      </p:sp>
      <p:sp>
        <p:nvSpPr>
          <p:cNvPr id="5" name="Kopfzeilenplatzhalter 4"/>
          <p:cNvSpPr>
            <a:spLocks noGrp="1"/>
          </p:cNvSpPr>
          <p:nvPr>
            <p:ph type="hdr" sz="quarter" idx="11"/>
          </p:nvPr>
        </p:nvSpPr>
        <p:spPr/>
        <p:txBody>
          <a:bodyPr/>
          <a:lstStyle/>
          <a:p>
            <a:pPr>
              <a:defRPr/>
            </a:pPr>
            <a:r>
              <a:rPr lang="de-CH" smtClean="0"/>
              <a:t>Spezialkommission «Sanierungsstrategie Stadthausgeviert»</a:t>
            </a:r>
            <a:endParaRPr lang="de-CH"/>
          </a:p>
        </p:txBody>
      </p:sp>
    </p:spTree>
    <p:extLst>
      <p:ext uri="{BB962C8B-B14F-4D97-AF65-F5344CB8AC3E}">
        <p14:creationId xmlns:p14="http://schemas.microsoft.com/office/powerpoint/2010/main" val="36293667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Vorstellen Agenda</a:t>
            </a:r>
            <a:endParaRPr lang="de-CH" dirty="0"/>
          </a:p>
        </p:txBody>
      </p:sp>
      <p:sp>
        <p:nvSpPr>
          <p:cNvPr id="4" name="Foliennummernplatzhalter 3"/>
          <p:cNvSpPr>
            <a:spLocks noGrp="1"/>
          </p:cNvSpPr>
          <p:nvPr>
            <p:ph type="sldNum" sz="quarter" idx="10"/>
          </p:nvPr>
        </p:nvSpPr>
        <p:spPr/>
        <p:txBody>
          <a:bodyPr/>
          <a:lstStyle/>
          <a:p>
            <a:pPr>
              <a:defRPr/>
            </a:pPr>
            <a:fld id="{B176E51D-AA3F-4F1D-9B84-71BF143B888E}" type="slidenum">
              <a:rPr lang="de-CH" smtClean="0"/>
              <a:pPr>
                <a:defRPr/>
              </a:pPr>
              <a:t>2</a:t>
            </a:fld>
            <a:endParaRPr lang="de-CH"/>
          </a:p>
        </p:txBody>
      </p:sp>
      <p:sp>
        <p:nvSpPr>
          <p:cNvPr id="5" name="Kopfzeilenplatzhalter 4"/>
          <p:cNvSpPr>
            <a:spLocks noGrp="1"/>
          </p:cNvSpPr>
          <p:nvPr>
            <p:ph type="hdr" sz="quarter" idx="11"/>
          </p:nvPr>
        </p:nvSpPr>
        <p:spPr/>
        <p:txBody>
          <a:bodyPr/>
          <a:lstStyle/>
          <a:p>
            <a:pPr>
              <a:defRPr/>
            </a:pPr>
            <a:r>
              <a:rPr lang="de-CH" smtClean="0"/>
              <a:t>Spezialkommission «Sanierungsstrategie Stadthausgeviert»</a:t>
            </a:r>
            <a:endParaRPr lang="de-CH"/>
          </a:p>
        </p:txBody>
      </p:sp>
    </p:spTree>
    <p:extLst>
      <p:ext uri="{BB962C8B-B14F-4D97-AF65-F5344CB8AC3E}">
        <p14:creationId xmlns:p14="http://schemas.microsoft.com/office/powerpoint/2010/main" val="32225973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200" kern="1200" dirty="0" smtClean="0">
                <a:solidFill>
                  <a:schemeClr val="tx1"/>
                </a:solidFill>
                <a:effectLst/>
                <a:latin typeface="+mn-lt"/>
                <a:ea typeface="+mn-ea"/>
                <a:cs typeface="+mn-cs"/>
              </a:rPr>
              <a:t>- Entkoppelung</a:t>
            </a:r>
            <a:r>
              <a:rPr lang="de-CH" sz="1200" kern="1200" baseline="0" dirty="0" smtClean="0">
                <a:solidFill>
                  <a:schemeClr val="tx1"/>
                </a:solidFill>
                <a:effectLst/>
                <a:latin typeface="+mn-lt"/>
                <a:ea typeface="+mn-ea"/>
                <a:cs typeface="+mn-cs"/>
              </a:rPr>
              <a:t> Vorgehen in Verwaltungsvermögen (grün) und Finanzvermögen (rot)</a:t>
            </a:r>
          </a:p>
          <a:p>
            <a:r>
              <a:rPr lang="de-CH" sz="1200" kern="1200" dirty="0" smtClean="0">
                <a:solidFill>
                  <a:schemeClr val="tx1"/>
                </a:solidFill>
                <a:effectLst/>
                <a:latin typeface="+mn-lt"/>
                <a:ea typeface="+mn-ea"/>
                <a:cs typeface="+mn-cs"/>
              </a:rPr>
              <a:t>- Durchgehen Phasen im grünen Teil</a:t>
            </a:r>
          </a:p>
          <a:p>
            <a:r>
              <a:rPr lang="de-CH" sz="1200" kern="1200" dirty="0" smtClean="0">
                <a:solidFill>
                  <a:schemeClr val="tx1"/>
                </a:solidFill>
                <a:effectLst/>
                <a:latin typeface="+mn-lt"/>
                <a:ea typeface="+mn-ea"/>
                <a:cs typeface="+mn-cs"/>
              </a:rPr>
              <a:t>- Durchgehen Phasen im roten Teil</a:t>
            </a:r>
          </a:p>
          <a:p>
            <a:r>
              <a:rPr lang="de-CH" sz="1200" kern="1200" dirty="0" smtClean="0">
                <a:solidFill>
                  <a:schemeClr val="tx1"/>
                </a:solidFill>
                <a:effectLst/>
                <a:latin typeface="+mn-lt"/>
                <a:ea typeface="+mn-ea"/>
                <a:cs typeface="+mn-cs"/>
              </a:rPr>
              <a:t>- </a:t>
            </a:r>
            <a:r>
              <a:rPr lang="de-CH" sz="1200" kern="1200" dirty="0" err="1" smtClean="0">
                <a:solidFill>
                  <a:schemeClr val="tx1"/>
                </a:solidFill>
                <a:effectLst/>
                <a:latin typeface="+mn-lt"/>
                <a:ea typeface="+mn-ea"/>
                <a:cs typeface="+mn-cs"/>
              </a:rPr>
              <a:t>Fallback</a:t>
            </a:r>
            <a:endParaRPr lang="de-CH" sz="120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pPr>
              <a:defRPr/>
            </a:pPr>
            <a:fld id="{B176E51D-AA3F-4F1D-9B84-71BF143B888E}" type="slidenum">
              <a:rPr lang="de-CH" smtClean="0"/>
              <a:pPr>
                <a:defRPr/>
              </a:pPr>
              <a:t>20</a:t>
            </a:fld>
            <a:endParaRPr lang="de-CH"/>
          </a:p>
        </p:txBody>
      </p:sp>
      <p:sp>
        <p:nvSpPr>
          <p:cNvPr id="5" name="Kopfzeilenplatzhalter 4"/>
          <p:cNvSpPr>
            <a:spLocks noGrp="1"/>
          </p:cNvSpPr>
          <p:nvPr>
            <p:ph type="hdr" sz="quarter" idx="11"/>
          </p:nvPr>
        </p:nvSpPr>
        <p:spPr/>
        <p:txBody>
          <a:bodyPr/>
          <a:lstStyle/>
          <a:p>
            <a:pPr>
              <a:defRPr/>
            </a:pPr>
            <a:r>
              <a:rPr lang="de-CH" smtClean="0"/>
              <a:t>Spezialkommission «Sanierungsstrategie Stadthausgeviert»</a:t>
            </a:r>
            <a:endParaRPr lang="de-CH"/>
          </a:p>
        </p:txBody>
      </p:sp>
    </p:spTree>
    <p:extLst>
      <p:ext uri="{BB962C8B-B14F-4D97-AF65-F5344CB8AC3E}">
        <p14:creationId xmlns:p14="http://schemas.microsoft.com/office/powerpoint/2010/main" val="7470216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sz="120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pPr>
              <a:defRPr/>
            </a:pPr>
            <a:fld id="{B176E51D-AA3F-4F1D-9B84-71BF143B888E}" type="slidenum">
              <a:rPr lang="de-CH" smtClean="0"/>
              <a:pPr>
                <a:defRPr/>
              </a:pPr>
              <a:t>21</a:t>
            </a:fld>
            <a:endParaRPr lang="de-CH"/>
          </a:p>
        </p:txBody>
      </p:sp>
      <p:sp>
        <p:nvSpPr>
          <p:cNvPr id="5" name="Kopfzeilenplatzhalter 4"/>
          <p:cNvSpPr>
            <a:spLocks noGrp="1"/>
          </p:cNvSpPr>
          <p:nvPr>
            <p:ph type="hdr" sz="quarter" idx="11"/>
          </p:nvPr>
        </p:nvSpPr>
        <p:spPr/>
        <p:txBody>
          <a:bodyPr/>
          <a:lstStyle/>
          <a:p>
            <a:pPr>
              <a:defRPr/>
            </a:pPr>
            <a:r>
              <a:rPr lang="de-CH" smtClean="0"/>
              <a:t>Spezialkommission «Sanierungsstrategie Stadthausgeviert»</a:t>
            </a:r>
            <a:endParaRPr lang="de-CH"/>
          </a:p>
        </p:txBody>
      </p:sp>
    </p:spTree>
    <p:extLst>
      <p:ext uri="{BB962C8B-B14F-4D97-AF65-F5344CB8AC3E}">
        <p14:creationId xmlns:p14="http://schemas.microsoft.com/office/powerpoint/2010/main" val="42454131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pPr>
              <a:defRPr/>
            </a:pPr>
            <a:fld id="{B176E51D-AA3F-4F1D-9B84-71BF143B888E}" type="slidenum">
              <a:rPr lang="de-CH" smtClean="0"/>
              <a:pPr>
                <a:defRPr/>
              </a:pPr>
              <a:t>22</a:t>
            </a:fld>
            <a:endParaRPr lang="de-CH"/>
          </a:p>
        </p:txBody>
      </p:sp>
      <p:sp>
        <p:nvSpPr>
          <p:cNvPr id="5" name="Kopfzeilenplatzhalter 4"/>
          <p:cNvSpPr>
            <a:spLocks noGrp="1"/>
          </p:cNvSpPr>
          <p:nvPr>
            <p:ph type="hdr" sz="quarter" idx="11"/>
          </p:nvPr>
        </p:nvSpPr>
        <p:spPr/>
        <p:txBody>
          <a:bodyPr/>
          <a:lstStyle/>
          <a:p>
            <a:pPr>
              <a:defRPr/>
            </a:pPr>
            <a:r>
              <a:rPr lang="de-CH" smtClean="0"/>
              <a:t>Spezialkommission «Sanierungsstrategie Stadthausgeviert»</a:t>
            </a:r>
            <a:endParaRPr lang="de-CH"/>
          </a:p>
        </p:txBody>
      </p:sp>
    </p:spTree>
    <p:extLst>
      <p:ext uri="{BB962C8B-B14F-4D97-AF65-F5344CB8AC3E}">
        <p14:creationId xmlns:p14="http://schemas.microsoft.com/office/powerpoint/2010/main" val="42786478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de-CH" dirty="0"/>
          </a:p>
        </p:txBody>
      </p:sp>
      <p:sp>
        <p:nvSpPr>
          <p:cNvPr id="4" name="Foliennummernplatzhalter 3"/>
          <p:cNvSpPr>
            <a:spLocks noGrp="1"/>
          </p:cNvSpPr>
          <p:nvPr>
            <p:ph type="sldNum" sz="quarter" idx="10"/>
          </p:nvPr>
        </p:nvSpPr>
        <p:spPr/>
        <p:txBody>
          <a:bodyPr/>
          <a:lstStyle/>
          <a:p>
            <a:pPr>
              <a:defRPr/>
            </a:pPr>
            <a:fld id="{B176E51D-AA3F-4F1D-9B84-71BF143B888E}" type="slidenum">
              <a:rPr lang="de-CH" smtClean="0"/>
              <a:pPr>
                <a:defRPr/>
              </a:pPr>
              <a:t>23</a:t>
            </a:fld>
            <a:endParaRPr lang="de-CH"/>
          </a:p>
        </p:txBody>
      </p:sp>
      <p:sp>
        <p:nvSpPr>
          <p:cNvPr id="5" name="Kopfzeilenplatzhalter 4"/>
          <p:cNvSpPr>
            <a:spLocks noGrp="1"/>
          </p:cNvSpPr>
          <p:nvPr>
            <p:ph type="hdr" sz="quarter" idx="11"/>
          </p:nvPr>
        </p:nvSpPr>
        <p:spPr/>
        <p:txBody>
          <a:bodyPr/>
          <a:lstStyle/>
          <a:p>
            <a:pPr>
              <a:defRPr/>
            </a:pPr>
            <a:r>
              <a:rPr lang="de-CH" smtClean="0"/>
              <a:t>Spezialkommission «Sanierungsstrategie Stadthausgeviert»</a:t>
            </a:r>
            <a:endParaRPr lang="de-CH"/>
          </a:p>
        </p:txBody>
      </p:sp>
    </p:spTree>
    <p:extLst>
      <p:ext uri="{BB962C8B-B14F-4D97-AF65-F5344CB8AC3E}">
        <p14:creationId xmlns:p14="http://schemas.microsoft.com/office/powerpoint/2010/main" val="19038518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pPr>
              <a:defRPr/>
            </a:pPr>
            <a:fld id="{B176E51D-AA3F-4F1D-9B84-71BF143B888E}" type="slidenum">
              <a:rPr lang="de-CH" smtClean="0"/>
              <a:pPr>
                <a:defRPr/>
              </a:pPr>
              <a:t>24</a:t>
            </a:fld>
            <a:endParaRPr lang="de-CH"/>
          </a:p>
        </p:txBody>
      </p:sp>
      <p:sp>
        <p:nvSpPr>
          <p:cNvPr id="5" name="Kopfzeilenplatzhalter 4"/>
          <p:cNvSpPr>
            <a:spLocks noGrp="1"/>
          </p:cNvSpPr>
          <p:nvPr>
            <p:ph type="hdr" sz="quarter" idx="11"/>
          </p:nvPr>
        </p:nvSpPr>
        <p:spPr/>
        <p:txBody>
          <a:bodyPr/>
          <a:lstStyle/>
          <a:p>
            <a:pPr>
              <a:defRPr/>
            </a:pPr>
            <a:r>
              <a:rPr lang="de-CH" smtClean="0"/>
              <a:t>Spezialkommission «Sanierungsstrategie Stadthausgeviert»</a:t>
            </a:r>
            <a:endParaRPr lang="de-CH"/>
          </a:p>
        </p:txBody>
      </p:sp>
    </p:spTree>
    <p:extLst>
      <p:ext uri="{BB962C8B-B14F-4D97-AF65-F5344CB8AC3E}">
        <p14:creationId xmlns:p14="http://schemas.microsoft.com/office/powerpoint/2010/main" val="20459484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smtClean="0">
                <a:solidFill>
                  <a:schemeClr val="tx1"/>
                </a:solidFill>
                <a:effectLst/>
                <a:latin typeface="+mn-lt"/>
                <a:ea typeface="+mn-ea"/>
                <a:cs typeface="+mn-cs"/>
              </a:rPr>
              <a:t>Das </a:t>
            </a:r>
            <a:r>
              <a:rPr lang="de-DE" sz="1200" kern="1200" dirty="0" err="1" smtClean="0">
                <a:solidFill>
                  <a:schemeClr val="tx1"/>
                </a:solidFill>
                <a:effectLst/>
                <a:latin typeface="+mn-lt"/>
                <a:ea typeface="+mn-ea"/>
                <a:cs typeface="+mn-cs"/>
              </a:rPr>
              <a:t>Stadthausgeviert</a:t>
            </a:r>
            <a:r>
              <a:rPr lang="de-DE" sz="1200" kern="1200" dirty="0" smtClean="0">
                <a:solidFill>
                  <a:schemeClr val="tx1"/>
                </a:solidFill>
                <a:effectLst/>
                <a:latin typeface="+mn-lt"/>
                <a:ea typeface="+mn-ea"/>
                <a:cs typeface="+mn-cs"/>
              </a:rPr>
              <a:t> befindet seit 1979 vollständig im Eigentum der Stadt. Mit Ausnahme des Stadthauses und des «Ecksteins» ist es baulich in einem schlechten bis sehr schlechten Zustand. In den letzten Jahren sind verschiedene Projekte zur Sanierung des Stadthaus-Gevierts gescheitert, meist wegen der Finanzierung.</a:t>
            </a:r>
            <a:endParaRPr lang="de-CH" sz="120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pPr>
              <a:defRPr/>
            </a:pPr>
            <a:fld id="{B176E51D-AA3F-4F1D-9B84-71BF143B888E}" type="slidenum">
              <a:rPr lang="de-CH" smtClean="0"/>
              <a:pPr>
                <a:defRPr/>
              </a:pPr>
              <a:t>3</a:t>
            </a:fld>
            <a:endParaRPr lang="de-CH"/>
          </a:p>
        </p:txBody>
      </p:sp>
      <p:sp>
        <p:nvSpPr>
          <p:cNvPr id="5" name="Kopfzeilenplatzhalter 4"/>
          <p:cNvSpPr>
            <a:spLocks noGrp="1"/>
          </p:cNvSpPr>
          <p:nvPr>
            <p:ph type="hdr" sz="quarter" idx="11"/>
          </p:nvPr>
        </p:nvSpPr>
        <p:spPr/>
        <p:txBody>
          <a:bodyPr/>
          <a:lstStyle/>
          <a:p>
            <a:pPr>
              <a:defRPr/>
            </a:pPr>
            <a:r>
              <a:rPr lang="de-CH" smtClean="0"/>
              <a:t>Spezialkommission «Sanierungsstrategie Stadthausgeviert»</a:t>
            </a:r>
            <a:endParaRPr lang="de-CH"/>
          </a:p>
        </p:txBody>
      </p:sp>
    </p:spTree>
    <p:extLst>
      <p:ext uri="{BB962C8B-B14F-4D97-AF65-F5344CB8AC3E}">
        <p14:creationId xmlns:p14="http://schemas.microsoft.com/office/powerpoint/2010/main" val="34618319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smtClean="0">
                <a:solidFill>
                  <a:schemeClr val="tx1"/>
                </a:solidFill>
                <a:effectLst/>
                <a:latin typeface="+mn-lt"/>
                <a:ea typeface="+mn-ea"/>
                <a:cs typeface="+mn-cs"/>
              </a:rPr>
              <a:t>Die Stadtverwaltung ist heute auf unzählige Standorte in der Altstadt verstreut. Schon lange besteht der Wunsch, die Stadtverwaltung im Stadthaus-Geviert an einem zentralen Standort zusammen zu führen. Damit könnten die Altstadtliegenschaften freigespielt werden und betriebliche Vorteile genutzt werden. </a:t>
            </a:r>
            <a:endParaRPr lang="de-CH" sz="120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pPr>
              <a:defRPr/>
            </a:pPr>
            <a:fld id="{B176E51D-AA3F-4F1D-9B84-71BF143B888E}" type="slidenum">
              <a:rPr lang="de-CH" smtClean="0"/>
              <a:pPr>
                <a:defRPr/>
              </a:pPr>
              <a:t>4</a:t>
            </a:fld>
            <a:endParaRPr lang="de-CH"/>
          </a:p>
        </p:txBody>
      </p:sp>
      <p:sp>
        <p:nvSpPr>
          <p:cNvPr id="5" name="Kopfzeilenplatzhalter 4"/>
          <p:cNvSpPr>
            <a:spLocks noGrp="1"/>
          </p:cNvSpPr>
          <p:nvPr>
            <p:ph type="hdr" sz="quarter" idx="11"/>
          </p:nvPr>
        </p:nvSpPr>
        <p:spPr/>
        <p:txBody>
          <a:bodyPr/>
          <a:lstStyle/>
          <a:p>
            <a:pPr>
              <a:defRPr/>
            </a:pPr>
            <a:r>
              <a:rPr lang="de-CH" smtClean="0"/>
              <a:t>Spezialkommission «Sanierungsstrategie Stadthausgeviert»</a:t>
            </a:r>
            <a:endParaRPr lang="de-CH"/>
          </a:p>
        </p:txBody>
      </p:sp>
    </p:spTree>
    <p:extLst>
      <p:ext uri="{BB962C8B-B14F-4D97-AF65-F5344CB8AC3E}">
        <p14:creationId xmlns:p14="http://schemas.microsoft.com/office/powerpoint/2010/main" val="848134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pPr>
              <a:defRPr/>
            </a:pPr>
            <a:fld id="{B176E51D-AA3F-4F1D-9B84-71BF143B888E}" type="slidenum">
              <a:rPr lang="de-CH" smtClean="0"/>
              <a:pPr>
                <a:defRPr/>
              </a:pPr>
              <a:t>5</a:t>
            </a:fld>
            <a:endParaRPr lang="de-CH"/>
          </a:p>
        </p:txBody>
      </p:sp>
      <p:sp>
        <p:nvSpPr>
          <p:cNvPr id="5" name="Kopfzeilenplatzhalter 4"/>
          <p:cNvSpPr>
            <a:spLocks noGrp="1"/>
          </p:cNvSpPr>
          <p:nvPr>
            <p:ph type="hdr" sz="quarter" idx="11"/>
          </p:nvPr>
        </p:nvSpPr>
        <p:spPr/>
        <p:txBody>
          <a:bodyPr/>
          <a:lstStyle/>
          <a:p>
            <a:pPr>
              <a:defRPr/>
            </a:pPr>
            <a:r>
              <a:rPr lang="de-CH" smtClean="0"/>
              <a:t>Spezialkommission «Sanierungsstrategie Stadthausgeviert»</a:t>
            </a:r>
            <a:endParaRPr lang="de-CH"/>
          </a:p>
        </p:txBody>
      </p:sp>
    </p:spTree>
    <p:extLst>
      <p:ext uri="{BB962C8B-B14F-4D97-AF65-F5344CB8AC3E}">
        <p14:creationId xmlns:p14="http://schemas.microsoft.com/office/powerpoint/2010/main" val="32179215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sz="120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pPr>
              <a:defRPr/>
            </a:pPr>
            <a:fld id="{B176E51D-AA3F-4F1D-9B84-71BF143B888E}" type="slidenum">
              <a:rPr lang="de-CH" smtClean="0"/>
              <a:pPr>
                <a:defRPr/>
              </a:pPr>
              <a:t>6</a:t>
            </a:fld>
            <a:endParaRPr lang="de-CH"/>
          </a:p>
        </p:txBody>
      </p:sp>
      <p:sp>
        <p:nvSpPr>
          <p:cNvPr id="5" name="Kopfzeilenplatzhalter 4"/>
          <p:cNvSpPr>
            <a:spLocks noGrp="1"/>
          </p:cNvSpPr>
          <p:nvPr>
            <p:ph type="hdr" sz="quarter" idx="11"/>
          </p:nvPr>
        </p:nvSpPr>
        <p:spPr/>
        <p:txBody>
          <a:bodyPr/>
          <a:lstStyle/>
          <a:p>
            <a:pPr>
              <a:defRPr/>
            </a:pPr>
            <a:r>
              <a:rPr lang="de-CH" smtClean="0"/>
              <a:t>Spezialkommission «Sanierungsstrategie Stadthausgeviert»</a:t>
            </a:r>
            <a:endParaRPr lang="de-CH"/>
          </a:p>
        </p:txBody>
      </p:sp>
    </p:spTree>
    <p:extLst>
      <p:ext uri="{BB962C8B-B14F-4D97-AF65-F5344CB8AC3E}">
        <p14:creationId xmlns:p14="http://schemas.microsoft.com/office/powerpoint/2010/main" val="22056348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sz="120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pPr>
              <a:defRPr/>
            </a:pPr>
            <a:fld id="{B176E51D-AA3F-4F1D-9B84-71BF143B888E}" type="slidenum">
              <a:rPr lang="de-CH" smtClean="0"/>
              <a:pPr>
                <a:defRPr/>
              </a:pPr>
              <a:t>7</a:t>
            </a:fld>
            <a:endParaRPr lang="de-CH"/>
          </a:p>
        </p:txBody>
      </p:sp>
      <p:sp>
        <p:nvSpPr>
          <p:cNvPr id="5" name="Kopfzeilenplatzhalter 4"/>
          <p:cNvSpPr>
            <a:spLocks noGrp="1"/>
          </p:cNvSpPr>
          <p:nvPr>
            <p:ph type="hdr" sz="quarter" idx="11"/>
          </p:nvPr>
        </p:nvSpPr>
        <p:spPr/>
        <p:txBody>
          <a:bodyPr/>
          <a:lstStyle/>
          <a:p>
            <a:pPr>
              <a:defRPr/>
            </a:pPr>
            <a:r>
              <a:rPr lang="de-CH" smtClean="0"/>
              <a:t>Spezialkommission «Sanierungsstrategie Stadthausgeviert»</a:t>
            </a:r>
            <a:endParaRPr lang="de-CH"/>
          </a:p>
        </p:txBody>
      </p:sp>
    </p:spTree>
    <p:extLst>
      <p:ext uri="{BB962C8B-B14F-4D97-AF65-F5344CB8AC3E}">
        <p14:creationId xmlns:p14="http://schemas.microsoft.com/office/powerpoint/2010/main" val="20703432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smtClean="0">
                <a:solidFill>
                  <a:schemeClr val="tx1"/>
                </a:solidFill>
                <a:effectLst/>
                <a:latin typeface="+mn-lt"/>
                <a:ea typeface="+mn-ea"/>
                <a:cs typeface="+mn-cs"/>
              </a:rPr>
              <a:t>Nutzungen aufzeigen.</a:t>
            </a:r>
            <a:endParaRPr lang="de-CH" sz="120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pPr>
              <a:defRPr/>
            </a:pPr>
            <a:fld id="{B176E51D-AA3F-4F1D-9B84-71BF143B888E}" type="slidenum">
              <a:rPr lang="de-CH" smtClean="0"/>
              <a:pPr>
                <a:defRPr/>
              </a:pPr>
              <a:t>8</a:t>
            </a:fld>
            <a:endParaRPr lang="de-CH"/>
          </a:p>
        </p:txBody>
      </p:sp>
      <p:sp>
        <p:nvSpPr>
          <p:cNvPr id="5" name="Kopfzeilenplatzhalter 4"/>
          <p:cNvSpPr>
            <a:spLocks noGrp="1"/>
          </p:cNvSpPr>
          <p:nvPr>
            <p:ph type="hdr" sz="quarter" idx="11"/>
          </p:nvPr>
        </p:nvSpPr>
        <p:spPr/>
        <p:txBody>
          <a:bodyPr/>
          <a:lstStyle/>
          <a:p>
            <a:pPr>
              <a:defRPr/>
            </a:pPr>
            <a:r>
              <a:rPr lang="de-CH" smtClean="0"/>
              <a:t>Spezialkommission «Sanierungsstrategie Stadthausgeviert»</a:t>
            </a:r>
            <a:endParaRPr lang="de-CH"/>
          </a:p>
        </p:txBody>
      </p:sp>
    </p:spTree>
    <p:extLst>
      <p:ext uri="{BB962C8B-B14F-4D97-AF65-F5344CB8AC3E}">
        <p14:creationId xmlns:p14="http://schemas.microsoft.com/office/powerpoint/2010/main" val="18730408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smtClean="0">
                <a:solidFill>
                  <a:schemeClr val="tx1"/>
                </a:solidFill>
                <a:effectLst/>
                <a:latin typeface="+mn-lt"/>
                <a:ea typeface="+mn-ea"/>
                <a:cs typeface="+mn-cs"/>
              </a:rPr>
              <a:t>Nutzungen aufzeigen.</a:t>
            </a:r>
            <a:endParaRPr lang="de-CH" sz="120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pPr>
              <a:defRPr/>
            </a:pPr>
            <a:fld id="{B176E51D-AA3F-4F1D-9B84-71BF143B888E}" type="slidenum">
              <a:rPr lang="de-CH" smtClean="0"/>
              <a:pPr>
                <a:defRPr/>
              </a:pPr>
              <a:t>9</a:t>
            </a:fld>
            <a:endParaRPr lang="de-CH"/>
          </a:p>
        </p:txBody>
      </p:sp>
      <p:sp>
        <p:nvSpPr>
          <p:cNvPr id="5" name="Kopfzeilenplatzhalter 4"/>
          <p:cNvSpPr>
            <a:spLocks noGrp="1"/>
          </p:cNvSpPr>
          <p:nvPr>
            <p:ph type="hdr" sz="quarter" idx="11"/>
          </p:nvPr>
        </p:nvSpPr>
        <p:spPr/>
        <p:txBody>
          <a:bodyPr/>
          <a:lstStyle/>
          <a:p>
            <a:pPr>
              <a:defRPr/>
            </a:pPr>
            <a:r>
              <a:rPr lang="de-CH" smtClean="0"/>
              <a:t>Spezialkommission «Sanierungsstrategie Stadthausgeviert»</a:t>
            </a:r>
            <a:endParaRPr lang="de-CH"/>
          </a:p>
        </p:txBody>
      </p:sp>
    </p:spTree>
    <p:extLst>
      <p:ext uri="{BB962C8B-B14F-4D97-AF65-F5344CB8AC3E}">
        <p14:creationId xmlns:p14="http://schemas.microsoft.com/office/powerpoint/2010/main" val="21095134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el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0000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2_Titel und Inhal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02146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1_Titel und Inhal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381553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2_Titel und Inhal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347627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wmf"/><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3" name="Picture 9" descr="stadtschaffhause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54875" y="6096000"/>
            <a:ext cx="1584325" cy="381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9" descr="stadtschaffhausen"/>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7254875" y="6096000"/>
            <a:ext cx="158432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feld 5"/>
          <p:cNvSpPr txBox="1"/>
          <p:nvPr userDrawn="1"/>
        </p:nvSpPr>
        <p:spPr>
          <a:xfrm>
            <a:off x="8047037" y="335062"/>
            <a:ext cx="792163" cy="153888"/>
          </a:xfrm>
          <a:prstGeom prst="rect">
            <a:avLst/>
          </a:prstGeom>
          <a:noFill/>
        </p:spPr>
        <p:txBody>
          <a:bodyPr wrap="square" lIns="0" tIns="0" rIns="0" bIns="0" rtlCol="0">
            <a:spAutoFit/>
          </a:bodyPr>
          <a:lstStyle/>
          <a:p>
            <a:pPr algn="r"/>
            <a:r>
              <a:rPr lang="de-CH" sz="1000" kern="1200" dirty="0" smtClean="0">
                <a:solidFill>
                  <a:srgbClr val="0070C0"/>
                </a:solidFill>
                <a:latin typeface="Arial" panose="020B0604020202020204" pitchFamily="34" charset="0"/>
                <a:ea typeface="ＭＳ Ｐゴシック" panose="020B0600070205080204" pitchFamily="34" charset="-128"/>
                <a:cs typeface="+mn-cs"/>
              </a:rPr>
              <a:t>Seite </a:t>
            </a:r>
            <a:fld id="{BA041FE7-9914-4655-A597-87A23B9141AE}" type="slidenum">
              <a:rPr lang="de-CH" sz="1000" kern="1200" smtClean="0">
                <a:solidFill>
                  <a:srgbClr val="0070C0"/>
                </a:solidFill>
                <a:latin typeface="Arial" panose="020B0604020202020204" pitchFamily="34" charset="0"/>
                <a:ea typeface="ＭＳ Ｐゴシック" panose="020B0600070205080204" pitchFamily="34" charset="-128"/>
                <a:cs typeface="+mn-cs"/>
              </a:rPr>
              <a:pPr algn="r"/>
              <a:t>‹Nr.›</a:t>
            </a:fld>
            <a:endParaRPr lang="de-CH" sz="1000" kern="1200" dirty="0">
              <a:solidFill>
                <a:srgbClr val="0070C0"/>
              </a:solidFill>
              <a:latin typeface="Arial" panose="020B0604020202020204" pitchFamily="34" charset="0"/>
              <a:ea typeface="ＭＳ Ｐゴシック" panose="020B0600070205080204" pitchFamily="34" charset="-128"/>
              <a:cs typeface="+mn-cs"/>
            </a:endParaRPr>
          </a:p>
        </p:txBody>
      </p:sp>
      <p:sp>
        <p:nvSpPr>
          <p:cNvPr id="7" name="Freeform 7"/>
          <p:cNvSpPr>
            <a:spLocks/>
          </p:cNvSpPr>
          <p:nvPr userDrawn="1"/>
        </p:nvSpPr>
        <p:spPr bwMode="auto">
          <a:xfrm>
            <a:off x="304800" y="622300"/>
            <a:ext cx="8534400" cy="1384300"/>
          </a:xfrm>
          <a:custGeom>
            <a:avLst/>
            <a:gdLst>
              <a:gd name="T0" fmla="*/ 2147483646 w 5376"/>
              <a:gd name="T1" fmla="*/ 2147483646 h 872"/>
              <a:gd name="T2" fmla="*/ 0 w 5376"/>
              <a:gd name="T3" fmla="*/ 2147483646 h 872"/>
              <a:gd name="T4" fmla="*/ 2147483646 w 5376"/>
              <a:gd name="T5" fmla="*/ 2147483646 h 872"/>
              <a:gd name="T6" fmla="*/ 2147483646 w 5376"/>
              <a:gd name="T7" fmla="*/ 2147483646 h 872"/>
              <a:gd name="T8" fmla="*/ 2147483646 w 5376"/>
              <a:gd name="T9" fmla="*/ 2147483646 h 872"/>
              <a:gd name="T10" fmla="*/ 2147483646 w 5376"/>
              <a:gd name="T11" fmla="*/ 2147483646 h 872"/>
              <a:gd name="T12" fmla="*/ 2147483646 w 5376"/>
              <a:gd name="T13" fmla="*/ 2147483646 h 8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76" h="872">
                <a:moveTo>
                  <a:pt x="2" y="16"/>
                </a:moveTo>
                <a:lnTo>
                  <a:pt x="0" y="836"/>
                </a:lnTo>
                <a:cubicBezTo>
                  <a:pt x="0" y="836"/>
                  <a:pt x="2688" y="834"/>
                  <a:pt x="5376" y="832"/>
                </a:cubicBezTo>
                <a:cubicBezTo>
                  <a:pt x="5374" y="562"/>
                  <a:pt x="5376" y="872"/>
                  <a:pt x="5374" y="566"/>
                </a:cubicBezTo>
                <a:cubicBezTo>
                  <a:pt x="5002" y="364"/>
                  <a:pt x="4494" y="184"/>
                  <a:pt x="3950" y="92"/>
                </a:cubicBezTo>
                <a:cubicBezTo>
                  <a:pt x="3406" y="0"/>
                  <a:pt x="2768" y="25"/>
                  <a:pt x="2110" y="12"/>
                </a:cubicBezTo>
                <a:cubicBezTo>
                  <a:pt x="968" y="12"/>
                  <a:pt x="441" y="15"/>
                  <a:pt x="2" y="16"/>
                </a:cubicBez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de-CH"/>
          </a:p>
        </p:txBody>
      </p:sp>
      <p:sp>
        <p:nvSpPr>
          <p:cNvPr id="8" name="Text Box 8"/>
          <p:cNvSpPr txBox="1">
            <a:spLocks noChangeArrowheads="1"/>
          </p:cNvSpPr>
          <p:nvPr userDrawn="1"/>
        </p:nvSpPr>
        <p:spPr bwMode="auto">
          <a:xfrm>
            <a:off x="322263" y="304800"/>
            <a:ext cx="3686175" cy="184150"/>
          </a:xfrm>
          <a:prstGeom prst="rect">
            <a:avLst/>
          </a:prstGeom>
          <a:noFill/>
          <a:ln>
            <a:noFill/>
          </a:ln>
          <a:extLst/>
        </p:spPr>
        <p:txBody>
          <a:bodyPr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r>
              <a:rPr lang="de-DE" altLang="de-DE" sz="1000" b="1" dirty="0" smtClean="0">
                <a:solidFill>
                  <a:srgbClr val="0070C0"/>
                </a:solidFill>
              </a:rPr>
              <a:t>STADTRAT</a:t>
            </a:r>
            <a:r>
              <a:rPr lang="de-DE" altLang="de-DE" sz="1000" dirty="0" smtClean="0">
                <a:solidFill>
                  <a:srgbClr val="0070C0"/>
                </a:solidFill>
              </a:rPr>
              <a:t>.STSH.CH</a:t>
            </a:r>
            <a:r>
              <a:rPr lang="de-DE" altLang="de-DE" sz="1200" dirty="0" smtClean="0">
                <a:solidFill>
                  <a:srgbClr val="0070C0"/>
                </a:solidFill>
              </a:rPr>
              <a:t> </a:t>
            </a:r>
          </a:p>
        </p:txBody>
      </p:sp>
    </p:spTree>
    <p:extLst>
      <p:ext uri="{BB962C8B-B14F-4D97-AF65-F5344CB8AC3E}">
        <p14:creationId xmlns:p14="http://schemas.microsoft.com/office/powerpoint/2010/main" val="1883941976"/>
      </p:ext>
    </p:extLst>
  </p:cSld>
  <p:clrMap bg1="lt1" tx1="dk1" bg2="lt2" tx2="dk2" accent1="accent1" accent2="accent2" accent3="accent3" accent4="accent4" accent5="accent5" accent6="accent6" hlink="hlink" folHlink="folHlink"/>
  <p:sldLayoutIdLst>
    <p:sldLayoutId id="2147483969" r:id="rId1"/>
    <p:sldLayoutId id="2147483981" r:id="rId2"/>
    <p:sldLayoutId id="2147483990" r:id="rId3"/>
    <p:sldLayoutId id="2147483991" r:id="rId4"/>
  </p:sldLayoutIdLst>
  <p:txStyles>
    <p:title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2pPr>
      <a:lvl3pPr algn="ctr" rtl="0" eaLnBrk="1" fontAlgn="base" hangingPunct="1">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3pPr>
      <a:lvl4pPr algn="ctr" rtl="0" eaLnBrk="1" fontAlgn="base" hangingPunct="1">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4pPr>
      <a:lvl5pPr algn="ctr" rtl="0" eaLnBrk="1" fontAlgn="base" hangingPunct="1">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5pPr>
      <a:lvl6pPr marL="457200" algn="ctr" rtl="0" eaLnBrk="1" fontAlgn="base" hangingPunct="1">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914400" algn="ctr" rtl="0" eaLnBrk="1" fontAlgn="base" hangingPunct="1">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1371600" algn="ctr" rtl="0" eaLnBrk="1" fontAlgn="base" hangingPunct="1">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1828800" algn="ctr" rtl="0" eaLnBrk="1" fontAlgn="base" hangingPunct="1">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wm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9.jpg"/><Relationship Id="rId7" Type="http://schemas.openxmlformats.org/officeDocument/2006/relationships/image" Target="../media/image13.jpeg"/><Relationship Id="rId12" Type="http://schemas.openxmlformats.org/officeDocument/2006/relationships/image" Target="../media/image18.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2.jpg"/><Relationship Id="rId11" Type="http://schemas.openxmlformats.org/officeDocument/2006/relationships/image" Target="../media/image17.jpeg"/><Relationship Id="rId5" Type="http://schemas.openxmlformats.org/officeDocument/2006/relationships/image" Target="../media/image11.jpg"/><Relationship Id="rId10" Type="http://schemas.openxmlformats.org/officeDocument/2006/relationships/image" Target="../media/image16.jpg"/><Relationship Id="rId4" Type="http://schemas.openxmlformats.org/officeDocument/2006/relationships/image" Target="../media/image10.png"/><Relationship Id="rId9" Type="http://schemas.openxmlformats.org/officeDocument/2006/relationships/image" Target="../media/image15.jp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rotWithShape="1">
          <a:blip r:embed="rId3" cstate="print">
            <a:extLst>
              <a:ext uri="{28A0092B-C50C-407E-A947-70E740481C1C}">
                <a14:useLocalDpi xmlns:a14="http://schemas.microsoft.com/office/drawing/2010/main" val="0"/>
              </a:ext>
            </a:extLst>
          </a:blip>
          <a:srcRect l="610" t="13447" b="19318"/>
          <a:stretch/>
        </p:blipFill>
        <p:spPr>
          <a:xfrm>
            <a:off x="323528" y="2204864"/>
            <a:ext cx="8515672" cy="4320480"/>
          </a:xfrm>
          <a:prstGeom prst="rect">
            <a:avLst/>
          </a:prstGeom>
        </p:spPr>
      </p:pic>
      <p:sp>
        <p:nvSpPr>
          <p:cNvPr id="5" name="Text Box 6"/>
          <p:cNvSpPr txBox="1">
            <a:spLocks noChangeArrowheads="1"/>
          </p:cNvSpPr>
          <p:nvPr/>
        </p:nvSpPr>
        <p:spPr bwMode="auto">
          <a:xfrm>
            <a:off x="609600" y="914865"/>
            <a:ext cx="705802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ts val="0"/>
              </a:spcBef>
              <a:spcAft>
                <a:spcPts val="400"/>
              </a:spcAft>
            </a:pPr>
            <a:r>
              <a:rPr lang="de-DE" altLang="de-DE" b="1" dirty="0" smtClean="0">
                <a:solidFill>
                  <a:schemeClr val="bg1"/>
                </a:solidFill>
              </a:rPr>
              <a:t>Sanierungsstrategie Stadthaus-Geviert</a:t>
            </a:r>
            <a:br>
              <a:rPr lang="de-DE" altLang="de-DE" b="1" dirty="0" smtClean="0">
                <a:solidFill>
                  <a:schemeClr val="bg1"/>
                </a:solidFill>
              </a:rPr>
            </a:br>
            <a:r>
              <a:rPr lang="de-DE" altLang="de-DE" dirty="0" err="1" smtClean="0">
                <a:solidFill>
                  <a:schemeClr val="bg1"/>
                </a:solidFill>
              </a:rPr>
              <a:t>Grosser</a:t>
            </a:r>
            <a:r>
              <a:rPr lang="de-DE" altLang="de-DE" dirty="0" smtClean="0">
                <a:solidFill>
                  <a:schemeClr val="bg1"/>
                </a:solidFill>
              </a:rPr>
              <a:t> Stadtrat, 24. Mai 2016</a:t>
            </a:r>
            <a:endParaRPr lang="de-DE" altLang="de-DE" dirty="0">
              <a:solidFill>
                <a:schemeClr val="bg1"/>
              </a:solidFill>
            </a:endParaRPr>
          </a:p>
        </p:txBody>
      </p:sp>
      <p:pic>
        <p:nvPicPr>
          <p:cNvPr id="7" name="Picture 21" descr="STSH_PP_Keilelement"/>
          <p:cNvPicPr>
            <a:picLocks noChangeAspect="1" noChangeArrowheads="1"/>
          </p:cNvPicPr>
          <p:nvPr/>
        </p:nvPicPr>
        <p:blipFill rotWithShape="1">
          <a:blip r:embed="rId4">
            <a:extLst>
              <a:ext uri="{28A0092B-C50C-407E-A947-70E740481C1C}">
                <a14:useLocalDpi xmlns:a14="http://schemas.microsoft.com/office/drawing/2010/main" val="0"/>
              </a:ext>
            </a:extLst>
          </a:blip>
          <a:srcRect b="4963"/>
          <a:stretch/>
        </p:blipFill>
        <p:spPr bwMode="auto">
          <a:xfrm>
            <a:off x="35496" y="5218385"/>
            <a:ext cx="8997950" cy="1378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8" name="Picture 5" descr="stadtschaffhause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17205" y="5997624"/>
            <a:ext cx="2194436" cy="527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uppieren 22"/>
          <p:cNvGrpSpPr/>
          <p:nvPr/>
        </p:nvGrpSpPr>
        <p:grpSpPr>
          <a:xfrm>
            <a:off x="277004" y="4185978"/>
            <a:ext cx="2287447" cy="2411374"/>
            <a:chOff x="277004" y="3360122"/>
            <a:chExt cx="3070860" cy="3237230"/>
          </a:xfrm>
        </p:grpSpPr>
        <p:pic>
          <p:nvPicPr>
            <p:cNvPr id="15" name="Grafik 14"/>
            <p:cNvPicPr/>
            <p:nvPr/>
          </p:nvPicPr>
          <p:blipFill>
            <a:blip r:embed="rId3" cstate="print">
              <a:extLst>
                <a:ext uri="{28A0092B-C50C-407E-A947-70E740481C1C}">
                  <a14:useLocalDpi xmlns:a14="http://schemas.microsoft.com/office/drawing/2010/main" val="0"/>
                </a:ext>
              </a:extLst>
            </a:blip>
            <a:stretch>
              <a:fillRect/>
            </a:stretch>
          </p:blipFill>
          <p:spPr>
            <a:xfrm>
              <a:off x="277004" y="3360122"/>
              <a:ext cx="3070860" cy="3237230"/>
            </a:xfrm>
            <a:prstGeom prst="rect">
              <a:avLst/>
            </a:prstGeom>
          </p:spPr>
        </p:pic>
        <p:sp>
          <p:nvSpPr>
            <p:cNvPr id="8" name="Freihandform 7"/>
            <p:cNvSpPr/>
            <p:nvPr/>
          </p:nvSpPr>
          <p:spPr>
            <a:xfrm>
              <a:off x="687849" y="3864178"/>
              <a:ext cx="2331085" cy="1210310"/>
            </a:xfrm>
            <a:custGeom>
              <a:avLst/>
              <a:gdLst>
                <a:gd name="connsiteX0" fmla="*/ 0 w 2331218"/>
                <a:gd name="connsiteY0" fmla="*/ 959618 h 1210827"/>
                <a:gd name="connsiteX1" fmla="*/ 311499 w 2331218"/>
                <a:gd name="connsiteY1" fmla="*/ 1014884 h 1210827"/>
                <a:gd name="connsiteX2" fmla="*/ 527539 w 2331218"/>
                <a:gd name="connsiteY2" fmla="*/ 1014884 h 1210827"/>
                <a:gd name="connsiteX3" fmla="*/ 532563 w 2331218"/>
                <a:gd name="connsiteY3" fmla="*/ 1210827 h 1210827"/>
                <a:gd name="connsiteX4" fmla="*/ 582804 w 2331218"/>
                <a:gd name="connsiteY4" fmla="*/ 1205802 h 1210827"/>
                <a:gd name="connsiteX5" fmla="*/ 607925 w 2331218"/>
                <a:gd name="connsiteY5" fmla="*/ 1200778 h 1210827"/>
                <a:gd name="connsiteX6" fmla="*/ 698360 w 2331218"/>
                <a:gd name="connsiteY6" fmla="*/ 1200778 h 1210827"/>
                <a:gd name="connsiteX7" fmla="*/ 698360 w 2331218"/>
                <a:gd name="connsiteY7" fmla="*/ 1165609 h 1210827"/>
                <a:gd name="connsiteX8" fmla="*/ 1416818 w 2331218"/>
                <a:gd name="connsiteY8" fmla="*/ 1135464 h 1210827"/>
                <a:gd name="connsiteX9" fmla="*/ 2311121 w 2331218"/>
                <a:gd name="connsiteY9" fmla="*/ 1150537 h 1210827"/>
                <a:gd name="connsiteX10" fmla="*/ 2331218 w 2331218"/>
                <a:gd name="connsiteY10" fmla="*/ 678264 h 1210827"/>
                <a:gd name="connsiteX11" fmla="*/ 2301073 w 2331218"/>
                <a:gd name="connsiteY11" fmla="*/ 437104 h 1210827"/>
                <a:gd name="connsiteX12" fmla="*/ 2316145 w 2331218"/>
                <a:gd name="connsiteY12" fmla="*/ 105508 h 1210827"/>
                <a:gd name="connsiteX13" fmla="*/ 1110343 w 2331218"/>
                <a:gd name="connsiteY13" fmla="*/ 65315 h 1210827"/>
                <a:gd name="connsiteX14" fmla="*/ 979714 w 2331218"/>
                <a:gd name="connsiteY14" fmla="*/ 60290 h 1210827"/>
                <a:gd name="connsiteX15" fmla="*/ 95459 w 2331218"/>
                <a:gd name="connsiteY15" fmla="*/ 0 h 1210827"/>
                <a:gd name="connsiteX16" fmla="*/ 85411 w 2331218"/>
                <a:gd name="connsiteY16" fmla="*/ 381838 h 1210827"/>
                <a:gd name="connsiteX17" fmla="*/ 0 w 2331218"/>
                <a:gd name="connsiteY17" fmla="*/ 959618 h 1210827"/>
                <a:gd name="connsiteX0" fmla="*/ 0 w 2331218"/>
                <a:gd name="connsiteY0" fmla="*/ 959618 h 1210827"/>
                <a:gd name="connsiteX1" fmla="*/ 311499 w 2331218"/>
                <a:gd name="connsiteY1" fmla="*/ 1014884 h 1210827"/>
                <a:gd name="connsiteX2" fmla="*/ 527539 w 2331218"/>
                <a:gd name="connsiteY2" fmla="*/ 1014884 h 1210827"/>
                <a:gd name="connsiteX3" fmla="*/ 532563 w 2331218"/>
                <a:gd name="connsiteY3" fmla="*/ 1210827 h 1210827"/>
                <a:gd name="connsiteX4" fmla="*/ 582804 w 2331218"/>
                <a:gd name="connsiteY4" fmla="*/ 1205802 h 1210827"/>
                <a:gd name="connsiteX5" fmla="*/ 607925 w 2331218"/>
                <a:gd name="connsiteY5" fmla="*/ 1200778 h 1210827"/>
                <a:gd name="connsiteX6" fmla="*/ 698360 w 2331218"/>
                <a:gd name="connsiteY6" fmla="*/ 1200778 h 1210827"/>
                <a:gd name="connsiteX7" fmla="*/ 698360 w 2331218"/>
                <a:gd name="connsiteY7" fmla="*/ 1165609 h 1210827"/>
                <a:gd name="connsiteX8" fmla="*/ 932688 w 2331218"/>
                <a:gd name="connsiteY8" fmla="*/ 1163117 h 1210827"/>
                <a:gd name="connsiteX9" fmla="*/ 1416818 w 2331218"/>
                <a:gd name="connsiteY9" fmla="*/ 1135464 h 1210827"/>
                <a:gd name="connsiteX10" fmla="*/ 2311121 w 2331218"/>
                <a:gd name="connsiteY10" fmla="*/ 1150537 h 1210827"/>
                <a:gd name="connsiteX11" fmla="*/ 2331218 w 2331218"/>
                <a:gd name="connsiteY11" fmla="*/ 678264 h 1210827"/>
                <a:gd name="connsiteX12" fmla="*/ 2301073 w 2331218"/>
                <a:gd name="connsiteY12" fmla="*/ 437104 h 1210827"/>
                <a:gd name="connsiteX13" fmla="*/ 2316145 w 2331218"/>
                <a:gd name="connsiteY13" fmla="*/ 105508 h 1210827"/>
                <a:gd name="connsiteX14" fmla="*/ 1110343 w 2331218"/>
                <a:gd name="connsiteY14" fmla="*/ 65315 h 1210827"/>
                <a:gd name="connsiteX15" fmla="*/ 979714 w 2331218"/>
                <a:gd name="connsiteY15" fmla="*/ 60290 h 1210827"/>
                <a:gd name="connsiteX16" fmla="*/ 95459 w 2331218"/>
                <a:gd name="connsiteY16" fmla="*/ 0 h 1210827"/>
                <a:gd name="connsiteX17" fmla="*/ 85411 w 2331218"/>
                <a:gd name="connsiteY17" fmla="*/ 381838 h 1210827"/>
                <a:gd name="connsiteX18" fmla="*/ 0 w 2331218"/>
                <a:gd name="connsiteY18" fmla="*/ 959618 h 1210827"/>
                <a:gd name="connsiteX0" fmla="*/ 0 w 2331218"/>
                <a:gd name="connsiteY0" fmla="*/ 959618 h 1210827"/>
                <a:gd name="connsiteX1" fmla="*/ 311499 w 2331218"/>
                <a:gd name="connsiteY1" fmla="*/ 1014884 h 1210827"/>
                <a:gd name="connsiteX2" fmla="*/ 527539 w 2331218"/>
                <a:gd name="connsiteY2" fmla="*/ 1014884 h 1210827"/>
                <a:gd name="connsiteX3" fmla="*/ 532563 w 2331218"/>
                <a:gd name="connsiteY3" fmla="*/ 1210827 h 1210827"/>
                <a:gd name="connsiteX4" fmla="*/ 582804 w 2331218"/>
                <a:gd name="connsiteY4" fmla="*/ 1205802 h 1210827"/>
                <a:gd name="connsiteX5" fmla="*/ 607925 w 2331218"/>
                <a:gd name="connsiteY5" fmla="*/ 1200778 h 1210827"/>
                <a:gd name="connsiteX6" fmla="*/ 698360 w 2331218"/>
                <a:gd name="connsiteY6" fmla="*/ 1200778 h 1210827"/>
                <a:gd name="connsiteX7" fmla="*/ 698360 w 2331218"/>
                <a:gd name="connsiteY7" fmla="*/ 1165609 h 1210827"/>
                <a:gd name="connsiteX8" fmla="*/ 932688 w 2331218"/>
                <a:gd name="connsiteY8" fmla="*/ 1163117 h 1210827"/>
                <a:gd name="connsiteX9" fmla="*/ 1416818 w 2331218"/>
                <a:gd name="connsiteY9" fmla="*/ 1135464 h 1210827"/>
                <a:gd name="connsiteX10" fmla="*/ 2311121 w 2331218"/>
                <a:gd name="connsiteY10" fmla="*/ 1150537 h 1210827"/>
                <a:gd name="connsiteX11" fmla="*/ 2331218 w 2331218"/>
                <a:gd name="connsiteY11" fmla="*/ 678264 h 1210827"/>
                <a:gd name="connsiteX12" fmla="*/ 2301073 w 2331218"/>
                <a:gd name="connsiteY12" fmla="*/ 437104 h 1210827"/>
                <a:gd name="connsiteX13" fmla="*/ 2316145 w 2331218"/>
                <a:gd name="connsiteY13" fmla="*/ 105508 h 1210827"/>
                <a:gd name="connsiteX14" fmla="*/ 1110343 w 2331218"/>
                <a:gd name="connsiteY14" fmla="*/ 65315 h 1210827"/>
                <a:gd name="connsiteX15" fmla="*/ 979714 w 2331218"/>
                <a:gd name="connsiteY15" fmla="*/ 60290 h 1210827"/>
                <a:gd name="connsiteX16" fmla="*/ 95459 w 2331218"/>
                <a:gd name="connsiteY16" fmla="*/ 0 h 1210827"/>
                <a:gd name="connsiteX17" fmla="*/ 85411 w 2331218"/>
                <a:gd name="connsiteY17" fmla="*/ 381838 h 1210827"/>
                <a:gd name="connsiteX18" fmla="*/ 0 w 2331218"/>
                <a:gd name="connsiteY18" fmla="*/ 959618 h 1210827"/>
                <a:gd name="connsiteX0" fmla="*/ 0 w 2331218"/>
                <a:gd name="connsiteY0" fmla="*/ 959618 h 1210827"/>
                <a:gd name="connsiteX1" fmla="*/ 311499 w 2331218"/>
                <a:gd name="connsiteY1" fmla="*/ 1014884 h 1210827"/>
                <a:gd name="connsiteX2" fmla="*/ 527539 w 2331218"/>
                <a:gd name="connsiteY2" fmla="*/ 1014884 h 1210827"/>
                <a:gd name="connsiteX3" fmla="*/ 532563 w 2331218"/>
                <a:gd name="connsiteY3" fmla="*/ 1210827 h 1210827"/>
                <a:gd name="connsiteX4" fmla="*/ 582804 w 2331218"/>
                <a:gd name="connsiteY4" fmla="*/ 1205802 h 1210827"/>
                <a:gd name="connsiteX5" fmla="*/ 607925 w 2331218"/>
                <a:gd name="connsiteY5" fmla="*/ 1200778 h 1210827"/>
                <a:gd name="connsiteX6" fmla="*/ 698360 w 2331218"/>
                <a:gd name="connsiteY6" fmla="*/ 1200778 h 1210827"/>
                <a:gd name="connsiteX7" fmla="*/ 698360 w 2331218"/>
                <a:gd name="connsiteY7" fmla="*/ 1165609 h 1210827"/>
                <a:gd name="connsiteX8" fmla="*/ 694931 w 2331218"/>
                <a:gd name="connsiteY8" fmla="*/ 603265 h 1210827"/>
                <a:gd name="connsiteX9" fmla="*/ 1416818 w 2331218"/>
                <a:gd name="connsiteY9" fmla="*/ 1135464 h 1210827"/>
                <a:gd name="connsiteX10" fmla="*/ 2311121 w 2331218"/>
                <a:gd name="connsiteY10" fmla="*/ 1150537 h 1210827"/>
                <a:gd name="connsiteX11" fmla="*/ 2331218 w 2331218"/>
                <a:gd name="connsiteY11" fmla="*/ 678264 h 1210827"/>
                <a:gd name="connsiteX12" fmla="*/ 2301073 w 2331218"/>
                <a:gd name="connsiteY12" fmla="*/ 437104 h 1210827"/>
                <a:gd name="connsiteX13" fmla="*/ 2316145 w 2331218"/>
                <a:gd name="connsiteY13" fmla="*/ 105508 h 1210827"/>
                <a:gd name="connsiteX14" fmla="*/ 1110343 w 2331218"/>
                <a:gd name="connsiteY14" fmla="*/ 65315 h 1210827"/>
                <a:gd name="connsiteX15" fmla="*/ 979714 w 2331218"/>
                <a:gd name="connsiteY15" fmla="*/ 60290 h 1210827"/>
                <a:gd name="connsiteX16" fmla="*/ 95459 w 2331218"/>
                <a:gd name="connsiteY16" fmla="*/ 0 h 1210827"/>
                <a:gd name="connsiteX17" fmla="*/ 85411 w 2331218"/>
                <a:gd name="connsiteY17" fmla="*/ 381838 h 1210827"/>
                <a:gd name="connsiteX18" fmla="*/ 0 w 2331218"/>
                <a:gd name="connsiteY18" fmla="*/ 959618 h 1210827"/>
                <a:gd name="connsiteX0" fmla="*/ 0 w 2331218"/>
                <a:gd name="connsiteY0" fmla="*/ 959618 h 1210827"/>
                <a:gd name="connsiteX1" fmla="*/ 311499 w 2331218"/>
                <a:gd name="connsiteY1" fmla="*/ 1014884 h 1210827"/>
                <a:gd name="connsiteX2" fmla="*/ 527539 w 2331218"/>
                <a:gd name="connsiteY2" fmla="*/ 1014884 h 1210827"/>
                <a:gd name="connsiteX3" fmla="*/ 532563 w 2331218"/>
                <a:gd name="connsiteY3" fmla="*/ 1210827 h 1210827"/>
                <a:gd name="connsiteX4" fmla="*/ 582804 w 2331218"/>
                <a:gd name="connsiteY4" fmla="*/ 1205802 h 1210827"/>
                <a:gd name="connsiteX5" fmla="*/ 607925 w 2331218"/>
                <a:gd name="connsiteY5" fmla="*/ 1200778 h 1210827"/>
                <a:gd name="connsiteX6" fmla="*/ 698360 w 2331218"/>
                <a:gd name="connsiteY6" fmla="*/ 1200778 h 1210827"/>
                <a:gd name="connsiteX7" fmla="*/ 698360 w 2331218"/>
                <a:gd name="connsiteY7" fmla="*/ 1165609 h 1210827"/>
                <a:gd name="connsiteX8" fmla="*/ 694931 w 2331218"/>
                <a:gd name="connsiteY8" fmla="*/ 603265 h 1210827"/>
                <a:gd name="connsiteX9" fmla="*/ 1416818 w 2331218"/>
                <a:gd name="connsiteY9" fmla="*/ 1135464 h 1210827"/>
                <a:gd name="connsiteX10" fmla="*/ 2311121 w 2331218"/>
                <a:gd name="connsiteY10" fmla="*/ 1150537 h 1210827"/>
                <a:gd name="connsiteX11" fmla="*/ 2331218 w 2331218"/>
                <a:gd name="connsiteY11" fmla="*/ 678264 h 1210827"/>
                <a:gd name="connsiteX12" fmla="*/ 2301073 w 2331218"/>
                <a:gd name="connsiteY12" fmla="*/ 437104 h 1210827"/>
                <a:gd name="connsiteX13" fmla="*/ 2316145 w 2331218"/>
                <a:gd name="connsiteY13" fmla="*/ 105508 h 1210827"/>
                <a:gd name="connsiteX14" fmla="*/ 1110343 w 2331218"/>
                <a:gd name="connsiteY14" fmla="*/ 65315 h 1210827"/>
                <a:gd name="connsiteX15" fmla="*/ 979714 w 2331218"/>
                <a:gd name="connsiteY15" fmla="*/ 60290 h 1210827"/>
                <a:gd name="connsiteX16" fmla="*/ 95459 w 2331218"/>
                <a:gd name="connsiteY16" fmla="*/ 0 h 1210827"/>
                <a:gd name="connsiteX17" fmla="*/ 85411 w 2331218"/>
                <a:gd name="connsiteY17" fmla="*/ 381838 h 1210827"/>
                <a:gd name="connsiteX18" fmla="*/ 0 w 2331218"/>
                <a:gd name="connsiteY18" fmla="*/ 959618 h 1210827"/>
                <a:gd name="connsiteX0" fmla="*/ 0 w 2331218"/>
                <a:gd name="connsiteY0" fmla="*/ 959618 h 1210827"/>
                <a:gd name="connsiteX1" fmla="*/ 311499 w 2331218"/>
                <a:gd name="connsiteY1" fmla="*/ 1014884 h 1210827"/>
                <a:gd name="connsiteX2" fmla="*/ 527539 w 2331218"/>
                <a:gd name="connsiteY2" fmla="*/ 1014884 h 1210827"/>
                <a:gd name="connsiteX3" fmla="*/ 532563 w 2331218"/>
                <a:gd name="connsiteY3" fmla="*/ 1210827 h 1210827"/>
                <a:gd name="connsiteX4" fmla="*/ 582804 w 2331218"/>
                <a:gd name="connsiteY4" fmla="*/ 1205802 h 1210827"/>
                <a:gd name="connsiteX5" fmla="*/ 607925 w 2331218"/>
                <a:gd name="connsiteY5" fmla="*/ 1200778 h 1210827"/>
                <a:gd name="connsiteX6" fmla="*/ 698360 w 2331218"/>
                <a:gd name="connsiteY6" fmla="*/ 1200778 h 1210827"/>
                <a:gd name="connsiteX7" fmla="*/ 698360 w 2331218"/>
                <a:gd name="connsiteY7" fmla="*/ 1165609 h 1210827"/>
                <a:gd name="connsiteX8" fmla="*/ 694931 w 2331218"/>
                <a:gd name="connsiteY8" fmla="*/ 603265 h 1210827"/>
                <a:gd name="connsiteX9" fmla="*/ 1111973 w 2331218"/>
                <a:gd name="connsiteY9" fmla="*/ 958700 h 1210827"/>
                <a:gd name="connsiteX10" fmla="*/ 1416818 w 2331218"/>
                <a:gd name="connsiteY10" fmla="*/ 1135464 h 1210827"/>
                <a:gd name="connsiteX11" fmla="*/ 2311121 w 2331218"/>
                <a:gd name="connsiteY11" fmla="*/ 1150537 h 1210827"/>
                <a:gd name="connsiteX12" fmla="*/ 2331218 w 2331218"/>
                <a:gd name="connsiteY12" fmla="*/ 678264 h 1210827"/>
                <a:gd name="connsiteX13" fmla="*/ 2301073 w 2331218"/>
                <a:gd name="connsiteY13" fmla="*/ 437104 h 1210827"/>
                <a:gd name="connsiteX14" fmla="*/ 2316145 w 2331218"/>
                <a:gd name="connsiteY14" fmla="*/ 105508 h 1210827"/>
                <a:gd name="connsiteX15" fmla="*/ 1110343 w 2331218"/>
                <a:gd name="connsiteY15" fmla="*/ 65315 h 1210827"/>
                <a:gd name="connsiteX16" fmla="*/ 979714 w 2331218"/>
                <a:gd name="connsiteY16" fmla="*/ 60290 h 1210827"/>
                <a:gd name="connsiteX17" fmla="*/ 95459 w 2331218"/>
                <a:gd name="connsiteY17" fmla="*/ 0 h 1210827"/>
                <a:gd name="connsiteX18" fmla="*/ 85411 w 2331218"/>
                <a:gd name="connsiteY18" fmla="*/ 381838 h 1210827"/>
                <a:gd name="connsiteX19" fmla="*/ 0 w 2331218"/>
                <a:gd name="connsiteY19" fmla="*/ 959618 h 1210827"/>
                <a:gd name="connsiteX0" fmla="*/ 0 w 2331218"/>
                <a:gd name="connsiteY0" fmla="*/ 959618 h 1210827"/>
                <a:gd name="connsiteX1" fmla="*/ 311499 w 2331218"/>
                <a:gd name="connsiteY1" fmla="*/ 1014884 h 1210827"/>
                <a:gd name="connsiteX2" fmla="*/ 527539 w 2331218"/>
                <a:gd name="connsiteY2" fmla="*/ 1014884 h 1210827"/>
                <a:gd name="connsiteX3" fmla="*/ 532563 w 2331218"/>
                <a:gd name="connsiteY3" fmla="*/ 1210827 h 1210827"/>
                <a:gd name="connsiteX4" fmla="*/ 582804 w 2331218"/>
                <a:gd name="connsiteY4" fmla="*/ 1205802 h 1210827"/>
                <a:gd name="connsiteX5" fmla="*/ 607925 w 2331218"/>
                <a:gd name="connsiteY5" fmla="*/ 1200778 h 1210827"/>
                <a:gd name="connsiteX6" fmla="*/ 698360 w 2331218"/>
                <a:gd name="connsiteY6" fmla="*/ 1200778 h 1210827"/>
                <a:gd name="connsiteX7" fmla="*/ 698360 w 2331218"/>
                <a:gd name="connsiteY7" fmla="*/ 1165609 h 1210827"/>
                <a:gd name="connsiteX8" fmla="*/ 694931 w 2331218"/>
                <a:gd name="connsiteY8" fmla="*/ 603265 h 1210827"/>
                <a:gd name="connsiteX9" fmla="*/ 1408256 w 2331218"/>
                <a:gd name="connsiteY9" fmla="*/ 625716 h 1210827"/>
                <a:gd name="connsiteX10" fmla="*/ 1416818 w 2331218"/>
                <a:gd name="connsiteY10" fmla="*/ 1135464 h 1210827"/>
                <a:gd name="connsiteX11" fmla="*/ 2311121 w 2331218"/>
                <a:gd name="connsiteY11" fmla="*/ 1150537 h 1210827"/>
                <a:gd name="connsiteX12" fmla="*/ 2331218 w 2331218"/>
                <a:gd name="connsiteY12" fmla="*/ 678264 h 1210827"/>
                <a:gd name="connsiteX13" fmla="*/ 2301073 w 2331218"/>
                <a:gd name="connsiteY13" fmla="*/ 437104 h 1210827"/>
                <a:gd name="connsiteX14" fmla="*/ 2316145 w 2331218"/>
                <a:gd name="connsiteY14" fmla="*/ 105508 h 1210827"/>
                <a:gd name="connsiteX15" fmla="*/ 1110343 w 2331218"/>
                <a:gd name="connsiteY15" fmla="*/ 65315 h 1210827"/>
                <a:gd name="connsiteX16" fmla="*/ 979714 w 2331218"/>
                <a:gd name="connsiteY16" fmla="*/ 60290 h 1210827"/>
                <a:gd name="connsiteX17" fmla="*/ 95459 w 2331218"/>
                <a:gd name="connsiteY17" fmla="*/ 0 h 1210827"/>
                <a:gd name="connsiteX18" fmla="*/ 85411 w 2331218"/>
                <a:gd name="connsiteY18" fmla="*/ 381838 h 1210827"/>
                <a:gd name="connsiteX19" fmla="*/ 0 w 2331218"/>
                <a:gd name="connsiteY19" fmla="*/ 959618 h 1210827"/>
                <a:gd name="connsiteX0" fmla="*/ 0 w 2331218"/>
                <a:gd name="connsiteY0" fmla="*/ 959618 h 1210827"/>
                <a:gd name="connsiteX1" fmla="*/ 311499 w 2331218"/>
                <a:gd name="connsiteY1" fmla="*/ 1014884 h 1210827"/>
                <a:gd name="connsiteX2" fmla="*/ 527539 w 2331218"/>
                <a:gd name="connsiteY2" fmla="*/ 1014884 h 1210827"/>
                <a:gd name="connsiteX3" fmla="*/ 532563 w 2331218"/>
                <a:gd name="connsiteY3" fmla="*/ 1210827 h 1210827"/>
                <a:gd name="connsiteX4" fmla="*/ 582804 w 2331218"/>
                <a:gd name="connsiteY4" fmla="*/ 1205802 h 1210827"/>
                <a:gd name="connsiteX5" fmla="*/ 607925 w 2331218"/>
                <a:gd name="connsiteY5" fmla="*/ 1200778 h 1210827"/>
                <a:gd name="connsiteX6" fmla="*/ 698360 w 2331218"/>
                <a:gd name="connsiteY6" fmla="*/ 1200778 h 1210827"/>
                <a:gd name="connsiteX7" fmla="*/ 698360 w 2331218"/>
                <a:gd name="connsiteY7" fmla="*/ 1165609 h 1210827"/>
                <a:gd name="connsiteX8" fmla="*/ 694931 w 2331218"/>
                <a:gd name="connsiteY8" fmla="*/ 603265 h 1210827"/>
                <a:gd name="connsiteX9" fmla="*/ 1408256 w 2331218"/>
                <a:gd name="connsiteY9" fmla="*/ 625716 h 1210827"/>
                <a:gd name="connsiteX10" fmla="*/ 1416818 w 2331218"/>
                <a:gd name="connsiteY10" fmla="*/ 1135464 h 1210827"/>
                <a:gd name="connsiteX11" fmla="*/ 2311121 w 2331218"/>
                <a:gd name="connsiteY11" fmla="*/ 1150537 h 1210827"/>
                <a:gd name="connsiteX12" fmla="*/ 2331218 w 2331218"/>
                <a:gd name="connsiteY12" fmla="*/ 678264 h 1210827"/>
                <a:gd name="connsiteX13" fmla="*/ 2301073 w 2331218"/>
                <a:gd name="connsiteY13" fmla="*/ 437104 h 1210827"/>
                <a:gd name="connsiteX14" fmla="*/ 2316145 w 2331218"/>
                <a:gd name="connsiteY14" fmla="*/ 105508 h 1210827"/>
                <a:gd name="connsiteX15" fmla="*/ 1110343 w 2331218"/>
                <a:gd name="connsiteY15" fmla="*/ 65315 h 1210827"/>
                <a:gd name="connsiteX16" fmla="*/ 979714 w 2331218"/>
                <a:gd name="connsiteY16" fmla="*/ 60290 h 1210827"/>
                <a:gd name="connsiteX17" fmla="*/ 95459 w 2331218"/>
                <a:gd name="connsiteY17" fmla="*/ 0 h 1210827"/>
                <a:gd name="connsiteX18" fmla="*/ 85411 w 2331218"/>
                <a:gd name="connsiteY18" fmla="*/ 381838 h 1210827"/>
                <a:gd name="connsiteX19" fmla="*/ 0 w 2331218"/>
                <a:gd name="connsiteY19" fmla="*/ 959618 h 1210827"/>
                <a:gd name="connsiteX0" fmla="*/ 0 w 2331218"/>
                <a:gd name="connsiteY0" fmla="*/ 959618 h 1210827"/>
                <a:gd name="connsiteX1" fmla="*/ 311499 w 2331218"/>
                <a:gd name="connsiteY1" fmla="*/ 1014884 h 1210827"/>
                <a:gd name="connsiteX2" fmla="*/ 527539 w 2331218"/>
                <a:gd name="connsiteY2" fmla="*/ 1014884 h 1210827"/>
                <a:gd name="connsiteX3" fmla="*/ 532563 w 2331218"/>
                <a:gd name="connsiteY3" fmla="*/ 1210827 h 1210827"/>
                <a:gd name="connsiteX4" fmla="*/ 582804 w 2331218"/>
                <a:gd name="connsiteY4" fmla="*/ 1205802 h 1210827"/>
                <a:gd name="connsiteX5" fmla="*/ 607925 w 2331218"/>
                <a:gd name="connsiteY5" fmla="*/ 1200778 h 1210827"/>
                <a:gd name="connsiteX6" fmla="*/ 698360 w 2331218"/>
                <a:gd name="connsiteY6" fmla="*/ 1200778 h 1210827"/>
                <a:gd name="connsiteX7" fmla="*/ 698360 w 2331218"/>
                <a:gd name="connsiteY7" fmla="*/ 1165609 h 1210827"/>
                <a:gd name="connsiteX8" fmla="*/ 694931 w 2331218"/>
                <a:gd name="connsiteY8" fmla="*/ 603265 h 1210827"/>
                <a:gd name="connsiteX9" fmla="*/ 1408256 w 2331218"/>
                <a:gd name="connsiteY9" fmla="*/ 625716 h 1210827"/>
                <a:gd name="connsiteX10" fmla="*/ 1416818 w 2331218"/>
                <a:gd name="connsiteY10" fmla="*/ 1135464 h 1210827"/>
                <a:gd name="connsiteX11" fmla="*/ 2311121 w 2331218"/>
                <a:gd name="connsiteY11" fmla="*/ 1150537 h 1210827"/>
                <a:gd name="connsiteX12" fmla="*/ 2331218 w 2331218"/>
                <a:gd name="connsiteY12" fmla="*/ 678264 h 1210827"/>
                <a:gd name="connsiteX13" fmla="*/ 2301073 w 2331218"/>
                <a:gd name="connsiteY13" fmla="*/ 437104 h 1210827"/>
                <a:gd name="connsiteX14" fmla="*/ 2316145 w 2331218"/>
                <a:gd name="connsiteY14" fmla="*/ 105508 h 1210827"/>
                <a:gd name="connsiteX15" fmla="*/ 1110343 w 2331218"/>
                <a:gd name="connsiteY15" fmla="*/ 65315 h 1210827"/>
                <a:gd name="connsiteX16" fmla="*/ 979714 w 2331218"/>
                <a:gd name="connsiteY16" fmla="*/ 60290 h 1210827"/>
                <a:gd name="connsiteX17" fmla="*/ 95459 w 2331218"/>
                <a:gd name="connsiteY17" fmla="*/ 0 h 1210827"/>
                <a:gd name="connsiteX18" fmla="*/ 85411 w 2331218"/>
                <a:gd name="connsiteY18" fmla="*/ 381838 h 1210827"/>
                <a:gd name="connsiteX19" fmla="*/ 0 w 2331218"/>
                <a:gd name="connsiteY19" fmla="*/ 959618 h 1210827"/>
                <a:gd name="connsiteX0" fmla="*/ 0 w 2331218"/>
                <a:gd name="connsiteY0" fmla="*/ 959618 h 1210827"/>
                <a:gd name="connsiteX1" fmla="*/ 311499 w 2331218"/>
                <a:gd name="connsiteY1" fmla="*/ 1014884 h 1210827"/>
                <a:gd name="connsiteX2" fmla="*/ 527539 w 2331218"/>
                <a:gd name="connsiteY2" fmla="*/ 1014884 h 1210827"/>
                <a:gd name="connsiteX3" fmla="*/ 532563 w 2331218"/>
                <a:gd name="connsiteY3" fmla="*/ 1210827 h 1210827"/>
                <a:gd name="connsiteX4" fmla="*/ 582804 w 2331218"/>
                <a:gd name="connsiteY4" fmla="*/ 1205802 h 1210827"/>
                <a:gd name="connsiteX5" fmla="*/ 607925 w 2331218"/>
                <a:gd name="connsiteY5" fmla="*/ 1200778 h 1210827"/>
                <a:gd name="connsiteX6" fmla="*/ 698360 w 2331218"/>
                <a:gd name="connsiteY6" fmla="*/ 1200778 h 1210827"/>
                <a:gd name="connsiteX7" fmla="*/ 698360 w 2331218"/>
                <a:gd name="connsiteY7" fmla="*/ 1165609 h 1210827"/>
                <a:gd name="connsiteX8" fmla="*/ 694931 w 2331218"/>
                <a:gd name="connsiteY8" fmla="*/ 603265 h 1210827"/>
                <a:gd name="connsiteX9" fmla="*/ 1408256 w 2331218"/>
                <a:gd name="connsiteY9" fmla="*/ 625716 h 1210827"/>
                <a:gd name="connsiteX10" fmla="*/ 1416818 w 2331218"/>
                <a:gd name="connsiteY10" fmla="*/ 1135464 h 1210827"/>
                <a:gd name="connsiteX11" fmla="*/ 2311121 w 2331218"/>
                <a:gd name="connsiteY11" fmla="*/ 1150537 h 1210827"/>
                <a:gd name="connsiteX12" fmla="*/ 2331218 w 2331218"/>
                <a:gd name="connsiteY12" fmla="*/ 678264 h 1210827"/>
                <a:gd name="connsiteX13" fmla="*/ 2301073 w 2331218"/>
                <a:gd name="connsiteY13" fmla="*/ 437104 h 1210827"/>
                <a:gd name="connsiteX14" fmla="*/ 2316145 w 2331218"/>
                <a:gd name="connsiteY14" fmla="*/ 105508 h 1210827"/>
                <a:gd name="connsiteX15" fmla="*/ 1110343 w 2331218"/>
                <a:gd name="connsiteY15" fmla="*/ 65315 h 1210827"/>
                <a:gd name="connsiteX16" fmla="*/ 979714 w 2331218"/>
                <a:gd name="connsiteY16" fmla="*/ 60290 h 1210827"/>
                <a:gd name="connsiteX17" fmla="*/ 95459 w 2331218"/>
                <a:gd name="connsiteY17" fmla="*/ 0 h 1210827"/>
                <a:gd name="connsiteX18" fmla="*/ 85411 w 2331218"/>
                <a:gd name="connsiteY18" fmla="*/ 381838 h 1210827"/>
                <a:gd name="connsiteX19" fmla="*/ 0 w 2331218"/>
                <a:gd name="connsiteY19" fmla="*/ 959618 h 1210827"/>
                <a:gd name="connsiteX0" fmla="*/ 0 w 2331218"/>
                <a:gd name="connsiteY0" fmla="*/ 959618 h 1210827"/>
                <a:gd name="connsiteX1" fmla="*/ 311499 w 2331218"/>
                <a:gd name="connsiteY1" fmla="*/ 1014884 h 1210827"/>
                <a:gd name="connsiteX2" fmla="*/ 527539 w 2331218"/>
                <a:gd name="connsiteY2" fmla="*/ 1014884 h 1210827"/>
                <a:gd name="connsiteX3" fmla="*/ 532563 w 2331218"/>
                <a:gd name="connsiteY3" fmla="*/ 1210827 h 1210827"/>
                <a:gd name="connsiteX4" fmla="*/ 582804 w 2331218"/>
                <a:gd name="connsiteY4" fmla="*/ 1205802 h 1210827"/>
                <a:gd name="connsiteX5" fmla="*/ 607925 w 2331218"/>
                <a:gd name="connsiteY5" fmla="*/ 1200778 h 1210827"/>
                <a:gd name="connsiteX6" fmla="*/ 698360 w 2331218"/>
                <a:gd name="connsiteY6" fmla="*/ 1200778 h 1210827"/>
                <a:gd name="connsiteX7" fmla="*/ 698360 w 2331218"/>
                <a:gd name="connsiteY7" fmla="*/ 1165609 h 1210827"/>
                <a:gd name="connsiteX8" fmla="*/ 694931 w 2331218"/>
                <a:gd name="connsiteY8" fmla="*/ 603265 h 1210827"/>
                <a:gd name="connsiteX9" fmla="*/ 1408256 w 2331218"/>
                <a:gd name="connsiteY9" fmla="*/ 625716 h 1210827"/>
                <a:gd name="connsiteX10" fmla="*/ 1416818 w 2331218"/>
                <a:gd name="connsiteY10" fmla="*/ 1135464 h 1210827"/>
                <a:gd name="connsiteX11" fmla="*/ 2311121 w 2331218"/>
                <a:gd name="connsiteY11" fmla="*/ 1150537 h 1210827"/>
                <a:gd name="connsiteX12" fmla="*/ 2331218 w 2331218"/>
                <a:gd name="connsiteY12" fmla="*/ 678264 h 1210827"/>
                <a:gd name="connsiteX13" fmla="*/ 2301073 w 2331218"/>
                <a:gd name="connsiteY13" fmla="*/ 437104 h 1210827"/>
                <a:gd name="connsiteX14" fmla="*/ 2316145 w 2331218"/>
                <a:gd name="connsiteY14" fmla="*/ 105508 h 1210827"/>
                <a:gd name="connsiteX15" fmla="*/ 1110343 w 2331218"/>
                <a:gd name="connsiteY15" fmla="*/ 65315 h 1210827"/>
                <a:gd name="connsiteX16" fmla="*/ 979714 w 2331218"/>
                <a:gd name="connsiteY16" fmla="*/ 60290 h 1210827"/>
                <a:gd name="connsiteX17" fmla="*/ 95459 w 2331218"/>
                <a:gd name="connsiteY17" fmla="*/ 0 h 1210827"/>
                <a:gd name="connsiteX18" fmla="*/ 85411 w 2331218"/>
                <a:gd name="connsiteY18" fmla="*/ 381838 h 1210827"/>
                <a:gd name="connsiteX19" fmla="*/ 0 w 2331218"/>
                <a:gd name="connsiteY19" fmla="*/ 959618 h 1210827"/>
                <a:gd name="connsiteX0" fmla="*/ 0 w 2331218"/>
                <a:gd name="connsiteY0" fmla="*/ 959618 h 1210827"/>
                <a:gd name="connsiteX1" fmla="*/ 311499 w 2331218"/>
                <a:gd name="connsiteY1" fmla="*/ 1014884 h 1210827"/>
                <a:gd name="connsiteX2" fmla="*/ 527539 w 2331218"/>
                <a:gd name="connsiteY2" fmla="*/ 1014884 h 1210827"/>
                <a:gd name="connsiteX3" fmla="*/ 532563 w 2331218"/>
                <a:gd name="connsiteY3" fmla="*/ 1210827 h 1210827"/>
                <a:gd name="connsiteX4" fmla="*/ 582804 w 2331218"/>
                <a:gd name="connsiteY4" fmla="*/ 1205802 h 1210827"/>
                <a:gd name="connsiteX5" fmla="*/ 607925 w 2331218"/>
                <a:gd name="connsiteY5" fmla="*/ 1200778 h 1210827"/>
                <a:gd name="connsiteX6" fmla="*/ 698360 w 2331218"/>
                <a:gd name="connsiteY6" fmla="*/ 1200778 h 1210827"/>
                <a:gd name="connsiteX7" fmla="*/ 698360 w 2331218"/>
                <a:gd name="connsiteY7" fmla="*/ 1165609 h 1210827"/>
                <a:gd name="connsiteX8" fmla="*/ 694931 w 2331218"/>
                <a:gd name="connsiteY8" fmla="*/ 603265 h 1210827"/>
                <a:gd name="connsiteX9" fmla="*/ 1408256 w 2331218"/>
                <a:gd name="connsiteY9" fmla="*/ 625716 h 1210827"/>
                <a:gd name="connsiteX10" fmla="*/ 1416818 w 2331218"/>
                <a:gd name="connsiteY10" fmla="*/ 1135464 h 1210827"/>
                <a:gd name="connsiteX11" fmla="*/ 2311121 w 2331218"/>
                <a:gd name="connsiteY11" fmla="*/ 1150537 h 1210827"/>
                <a:gd name="connsiteX12" fmla="*/ 2331218 w 2331218"/>
                <a:gd name="connsiteY12" fmla="*/ 678264 h 1210827"/>
                <a:gd name="connsiteX13" fmla="*/ 2301073 w 2331218"/>
                <a:gd name="connsiteY13" fmla="*/ 437104 h 1210827"/>
                <a:gd name="connsiteX14" fmla="*/ 2316145 w 2331218"/>
                <a:gd name="connsiteY14" fmla="*/ 105508 h 1210827"/>
                <a:gd name="connsiteX15" fmla="*/ 1110343 w 2331218"/>
                <a:gd name="connsiteY15" fmla="*/ 65315 h 1210827"/>
                <a:gd name="connsiteX16" fmla="*/ 979714 w 2331218"/>
                <a:gd name="connsiteY16" fmla="*/ 60290 h 1210827"/>
                <a:gd name="connsiteX17" fmla="*/ 95459 w 2331218"/>
                <a:gd name="connsiteY17" fmla="*/ 0 h 1210827"/>
                <a:gd name="connsiteX18" fmla="*/ 85411 w 2331218"/>
                <a:gd name="connsiteY18" fmla="*/ 381838 h 1210827"/>
                <a:gd name="connsiteX19" fmla="*/ 0 w 2331218"/>
                <a:gd name="connsiteY19" fmla="*/ 959618 h 1210827"/>
                <a:gd name="connsiteX0" fmla="*/ 0 w 2331218"/>
                <a:gd name="connsiteY0" fmla="*/ 959618 h 1210827"/>
                <a:gd name="connsiteX1" fmla="*/ 311499 w 2331218"/>
                <a:gd name="connsiteY1" fmla="*/ 1014884 h 1210827"/>
                <a:gd name="connsiteX2" fmla="*/ 527539 w 2331218"/>
                <a:gd name="connsiteY2" fmla="*/ 1014884 h 1210827"/>
                <a:gd name="connsiteX3" fmla="*/ 532563 w 2331218"/>
                <a:gd name="connsiteY3" fmla="*/ 1210827 h 1210827"/>
                <a:gd name="connsiteX4" fmla="*/ 582804 w 2331218"/>
                <a:gd name="connsiteY4" fmla="*/ 1205802 h 1210827"/>
                <a:gd name="connsiteX5" fmla="*/ 607925 w 2331218"/>
                <a:gd name="connsiteY5" fmla="*/ 1200778 h 1210827"/>
                <a:gd name="connsiteX6" fmla="*/ 698360 w 2331218"/>
                <a:gd name="connsiteY6" fmla="*/ 1200778 h 1210827"/>
                <a:gd name="connsiteX7" fmla="*/ 698360 w 2331218"/>
                <a:gd name="connsiteY7" fmla="*/ 1165609 h 1210827"/>
                <a:gd name="connsiteX8" fmla="*/ 694931 w 2331218"/>
                <a:gd name="connsiteY8" fmla="*/ 603265 h 1210827"/>
                <a:gd name="connsiteX9" fmla="*/ 1408256 w 2331218"/>
                <a:gd name="connsiteY9" fmla="*/ 625716 h 1210827"/>
                <a:gd name="connsiteX10" fmla="*/ 1416818 w 2331218"/>
                <a:gd name="connsiteY10" fmla="*/ 1135464 h 1210827"/>
                <a:gd name="connsiteX11" fmla="*/ 2311121 w 2331218"/>
                <a:gd name="connsiteY11" fmla="*/ 1150537 h 1210827"/>
                <a:gd name="connsiteX12" fmla="*/ 2331218 w 2331218"/>
                <a:gd name="connsiteY12" fmla="*/ 678264 h 1210827"/>
                <a:gd name="connsiteX13" fmla="*/ 2301073 w 2331218"/>
                <a:gd name="connsiteY13" fmla="*/ 437104 h 1210827"/>
                <a:gd name="connsiteX14" fmla="*/ 2316145 w 2331218"/>
                <a:gd name="connsiteY14" fmla="*/ 105508 h 1210827"/>
                <a:gd name="connsiteX15" fmla="*/ 1110343 w 2331218"/>
                <a:gd name="connsiteY15" fmla="*/ 65315 h 1210827"/>
                <a:gd name="connsiteX16" fmla="*/ 979714 w 2331218"/>
                <a:gd name="connsiteY16" fmla="*/ 60290 h 1210827"/>
                <a:gd name="connsiteX17" fmla="*/ 95459 w 2331218"/>
                <a:gd name="connsiteY17" fmla="*/ 0 h 1210827"/>
                <a:gd name="connsiteX18" fmla="*/ 85411 w 2331218"/>
                <a:gd name="connsiteY18" fmla="*/ 381838 h 1210827"/>
                <a:gd name="connsiteX19" fmla="*/ 0 w 2331218"/>
                <a:gd name="connsiteY19" fmla="*/ 959618 h 1210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31218" h="1210827">
                  <a:moveTo>
                    <a:pt x="0" y="959618"/>
                  </a:moveTo>
                  <a:lnTo>
                    <a:pt x="311499" y="1014884"/>
                  </a:lnTo>
                  <a:lnTo>
                    <a:pt x="527539" y="1014884"/>
                  </a:lnTo>
                  <a:lnTo>
                    <a:pt x="532563" y="1210827"/>
                  </a:lnTo>
                  <a:cubicBezTo>
                    <a:pt x="549310" y="1209152"/>
                    <a:pt x="566169" y="1208361"/>
                    <a:pt x="582804" y="1205802"/>
                  </a:cubicBezTo>
                  <a:cubicBezTo>
                    <a:pt x="622341" y="1199719"/>
                    <a:pt x="579119" y="1200778"/>
                    <a:pt x="607925" y="1200778"/>
                  </a:cubicBezTo>
                  <a:lnTo>
                    <a:pt x="698360" y="1200778"/>
                  </a:lnTo>
                  <a:lnTo>
                    <a:pt x="698360" y="1165609"/>
                  </a:lnTo>
                  <a:cubicBezTo>
                    <a:pt x="717944" y="1150142"/>
                    <a:pt x="700952" y="611414"/>
                    <a:pt x="694931" y="603265"/>
                  </a:cubicBezTo>
                  <a:cubicBezTo>
                    <a:pt x="701683" y="612691"/>
                    <a:pt x="1379388" y="639472"/>
                    <a:pt x="1408256" y="625716"/>
                  </a:cubicBezTo>
                  <a:cubicBezTo>
                    <a:pt x="1418836" y="626597"/>
                    <a:pt x="1424778" y="1143644"/>
                    <a:pt x="1416818" y="1135464"/>
                  </a:cubicBezTo>
                  <a:cubicBezTo>
                    <a:pt x="1407161" y="1125540"/>
                    <a:pt x="2013020" y="1145513"/>
                    <a:pt x="2311121" y="1150537"/>
                  </a:cubicBezTo>
                  <a:lnTo>
                    <a:pt x="2331218" y="678264"/>
                  </a:lnTo>
                  <a:lnTo>
                    <a:pt x="2301073" y="437104"/>
                  </a:lnTo>
                  <a:lnTo>
                    <a:pt x="2316145" y="105508"/>
                  </a:lnTo>
                  <a:lnTo>
                    <a:pt x="1110343" y="65315"/>
                  </a:lnTo>
                  <a:lnTo>
                    <a:pt x="979714" y="60290"/>
                  </a:lnTo>
                  <a:lnTo>
                    <a:pt x="95459" y="0"/>
                  </a:lnTo>
                  <a:lnTo>
                    <a:pt x="85411" y="381838"/>
                  </a:lnTo>
                  <a:lnTo>
                    <a:pt x="0" y="959618"/>
                  </a:lnTo>
                  <a:close/>
                </a:path>
              </a:pathLst>
            </a:custGeom>
            <a:solidFill>
              <a:srgbClr val="FF0000">
                <a:alpha val="9020"/>
              </a:srgbClr>
            </a:solidFill>
            <a:ln w="127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CH"/>
            </a:p>
          </p:txBody>
        </p:sp>
        <p:sp>
          <p:nvSpPr>
            <p:cNvPr id="9" name="Freihandform 8"/>
            <p:cNvSpPr/>
            <p:nvPr/>
          </p:nvSpPr>
          <p:spPr>
            <a:xfrm>
              <a:off x="521479" y="4831283"/>
              <a:ext cx="2482215" cy="1581785"/>
            </a:xfrm>
            <a:custGeom>
              <a:avLst/>
              <a:gdLst>
                <a:gd name="connsiteX0" fmla="*/ 0 w 2482343"/>
                <a:gd name="connsiteY0" fmla="*/ 1581968 h 1581968"/>
                <a:gd name="connsiteX1" fmla="*/ 56098 w 2482343"/>
                <a:gd name="connsiteY1" fmla="*/ 642323 h 1581968"/>
                <a:gd name="connsiteX2" fmla="*/ 157075 w 2482343"/>
                <a:gd name="connsiteY2" fmla="*/ 30854 h 1581968"/>
                <a:gd name="connsiteX3" fmla="*/ 173904 w 2482343"/>
                <a:gd name="connsiteY3" fmla="*/ 0 h 1581968"/>
                <a:gd name="connsiteX4" fmla="*/ 482444 w 2482343"/>
                <a:gd name="connsiteY4" fmla="*/ 72927 h 1581968"/>
                <a:gd name="connsiteX5" fmla="*/ 687202 w 2482343"/>
                <a:gd name="connsiteY5" fmla="*/ 78537 h 1581968"/>
                <a:gd name="connsiteX6" fmla="*/ 687202 w 2482343"/>
                <a:gd name="connsiteY6" fmla="*/ 255246 h 1581968"/>
                <a:gd name="connsiteX7" fmla="*/ 877936 w 2482343"/>
                <a:gd name="connsiteY7" fmla="*/ 249636 h 1581968"/>
                <a:gd name="connsiteX8" fmla="*/ 891960 w 2482343"/>
                <a:gd name="connsiteY8" fmla="*/ 204758 h 1581968"/>
                <a:gd name="connsiteX9" fmla="*/ 1621237 w 2482343"/>
                <a:gd name="connsiteY9" fmla="*/ 193538 h 1581968"/>
                <a:gd name="connsiteX10" fmla="*/ 2482343 w 2482343"/>
                <a:gd name="connsiteY10" fmla="*/ 201953 h 1581968"/>
                <a:gd name="connsiteX11" fmla="*/ 2471124 w 2482343"/>
                <a:gd name="connsiteY11" fmla="*/ 1410868 h 1581968"/>
                <a:gd name="connsiteX12" fmla="*/ 737691 w 2482343"/>
                <a:gd name="connsiteY12" fmla="*/ 1399649 h 1581968"/>
                <a:gd name="connsiteX13" fmla="*/ 734886 w 2482343"/>
                <a:gd name="connsiteY13" fmla="*/ 1562333 h 1581968"/>
                <a:gd name="connsiteX14" fmla="*/ 0 w 2482343"/>
                <a:gd name="connsiteY14" fmla="*/ 1581968 h 1581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82343" h="1581968">
                  <a:moveTo>
                    <a:pt x="0" y="1581968"/>
                  </a:moveTo>
                  <a:lnTo>
                    <a:pt x="56098" y="642323"/>
                  </a:lnTo>
                  <a:lnTo>
                    <a:pt x="157075" y="30854"/>
                  </a:lnTo>
                  <a:lnTo>
                    <a:pt x="173904" y="0"/>
                  </a:lnTo>
                  <a:lnTo>
                    <a:pt x="482444" y="72927"/>
                  </a:lnTo>
                  <a:lnTo>
                    <a:pt x="687202" y="78537"/>
                  </a:lnTo>
                  <a:lnTo>
                    <a:pt x="687202" y="255246"/>
                  </a:lnTo>
                  <a:lnTo>
                    <a:pt x="877936" y="249636"/>
                  </a:lnTo>
                  <a:lnTo>
                    <a:pt x="891960" y="204758"/>
                  </a:lnTo>
                  <a:lnTo>
                    <a:pt x="1621237" y="193538"/>
                  </a:lnTo>
                  <a:lnTo>
                    <a:pt x="2482343" y="201953"/>
                  </a:lnTo>
                  <a:lnTo>
                    <a:pt x="2471124" y="1410868"/>
                  </a:lnTo>
                  <a:lnTo>
                    <a:pt x="737691" y="1399649"/>
                  </a:lnTo>
                  <a:lnTo>
                    <a:pt x="734886" y="1562333"/>
                  </a:lnTo>
                  <a:lnTo>
                    <a:pt x="0" y="1581968"/>
                  </a:lnTo>
                  <a:close/>
                </a:path>
              </a:pathLst>
            </a:custGeom>
            <a:solidFill>
              <a:srgbClr val="006600">
                <a:alpha val="9020"/>
              </a:srgbClr>
            </a:solidFill>
            <a:ln w="12700">
              <a:solidFill>
                <a:srgbClr val="0066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CH"/>
            </a:p>
          </p:txBody>
        </p:sp>
      </p:grpSp>
      <p:sp>
        <p:nvSpPr>
          <p:cNvPr id="13" name="Rechteckige Legende 12"/>
          <p:cNvSpPr/>
          <p:nvPr/>
        </p:nvSpPr>
        <p:spPr>
          <a:xfrm>
            <a:off x="321166" y="2159449"/>
            <a:ext cx="3386737" cy="1485575"/>
          </a:xfrm>
          <a:prstGeom prst="wedgeRectCallout">
            <a:avLst>
              <a:gd name="adj1" fmla="val -19202"/>
              <a:gd name="adj2" fmla="val 155511"/>
            </a:avLst>
          </a:prstGeom>
          <a:solidFill>
            <a:schemeClr val="tx1">
              <a:lumMod val="50000"/>
              <a:lumOff val="50000"/>
              <a:alpha val="6000"/>
            </a:schemeClr>
          </a:solid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36000" rIns="36000" bIns="36000" numCol="1" spcCol="0" rtlCol="0" fromWordArt="0" anchor="t" anchorCtr="0" forceAA="0" compatLnSpc="1">
            <a:prstTxWarp prst="textNoShape">
              <a:avLst/>
            </a:prstTxWarp>
            <a:noAutofit/>
          </a:bodyPr>
          <a:lstStyle/>
          <a:p>
            <a:pPr algn="l">
              <a:spcBef>
                <a:spcPts val="300"/>
              </a:spcBef>
              <a:spcAft>
                <a:spcPts val="0"/>
              </a:spcAft>
            </a:pPr>
            <a:r>
              <a:rPr lang="de-CH" sz="1800" b="1"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Klostergarten</a:t>
            </a:r>
            <a:endParaRPr lang="de-CH" sz="28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7" name="Text Box 6"/>
          <p:cNvSpPr txBox="1">
            <a:spLocks noChangeArrowheads="1"/>
          </p:cNvSpPr>
          <p:nvPr/>
        </p:nvSpPr>
        <p:spPr bwMode="auto">
          <a:xfrm>
            <a:off x="609600" y="914865"/>
            <a:ext cx="792284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ts val="0"/>
              </a:spcBef>
              <a:spcAft>
                <a:spcPts val="400"/>
              </a:spcAft>
            </a:pPr>
            <a:r>
              <a:rPr lang="de-DE" altLang="de-DE" b="1" dirty="0" smtClean="0">
                <a:solidFill>
                  <a:schemeClr val="bg1"/>
                </a:solidFill>
              </a:rPr>
              <a:t>Sanierungsstrategie </a:t>
            </a:r>
            <a:r>
              <a:rPr lang="de-DE" altLang="de-DE" b="1" dirty="0" err="1" smtClean="0">
                <a:solidFill>
                  <a:schemeClr val="bg1"/>
                </a:solidFill>
              </a:rPr>
              <a:t>Stadthausgeviert</a:t>
            </a:r>
            <a:r>
              <a:rPr lang="de-DE" altLang="de-DE" b="1" dirty="0" smtClean="0">
                <a:solidFill>
                  <a:schemeClr val="bg1"/>
                </a:solidFill>
              </a:rPr>
              <a:t/>
            </a:r>
            <a:br>
              <a:rPr lang="de-DE" altLang="de-DE" b="1" dirty="0" smtClean="0">
                <a:solidFill>
                  <a:schemeClr val="bg1"/>
                </a:solidFill>
              </a:rPr>
            </a:br>
            <a:r>
              <a:rPr lang="de-DE" altLang="de-DE" dirty="0" smtClean="0">
                <a:solidFill>
                  <a:schemeClr val="bg1"/>
                </a:solidFill>
              </a:rPr>
              <a:t>Nutzung Klostergarten</a:t>
            </a:r>
            <a:endParaRPr lang="de-DE" altLang="de-DE" dirty="0">
              <a:solidFill>
                <a:schemeClr val="bg1"/>
              </a:solidFill>
            </a:endParaRPr>
          </a:p>
        </p:txBody>
      </p:sp>
      <p:sp>
        <p:nvSpPr>
          <p:cNvPr id="25" name="Text Box 5"/>
          <p:cNvSpPr txBox="1">
            <a:spLocks noChangeArrowheads="1"/>
          </p:cNvSpPr>
          <p:nvPr/>
        </p:nvSpPr>
        <p:spPr bwMode="auto">
          <a:xfrm>
            <a:off x="395536" y="2562670"/>
            <a:ext cx="3240360" cy="2154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0" tIns="0" rIns="0" bIns="0">
            <a:spAutoFit/>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indent="0" eaLnBrk="1" hangingPunct="1">
              <a:spcBef>
                <a:spcPts val="600"/>
              </a:spcBef>
              <a:spcAft>
                <a:spcPts val="600"/>
              </a:spcAft>
              <a:defRPr/>
            </a:pPr>
            <a:r>
              <a:rPr lang="de-CH" altLang="de-DE" sz="1400" dirty="0" smtClean="0">
                <a:latin typeface="Arial Narrow" panose="020B0606020202030204" pitchFamily="34" charset="0"/>
                <a:sym typeface="Wingdings 3" panose="05040102010807070707" pitchFamily="18" charset="2"/>
              </a:rPr>
              <a:t> </a:t>
            </a:r>
            <a:r>
              <a:rPr lang="de-CH" altLang="de-DE" sz="1400" b="1" dirty="0" smtClean="0">
                <a:latin typeface="Arial Narrow" panose="020B0606020202030204" pitchFamily="34" charset="0"/>
                <a:sym typeface="Wingdings 3" panose="05040102010807070707" pitchFamily="18" charset="2"/>
              </a:rPr>
              <a:t>Erholungsraum</a:t>
            </a:r>
            <a:endParaRPr lang="de-CH" altLang="de-DE" sz="1400" dirty="0" smtClean="0">
              <a:latin typeface="Arial Narrow" panose="020B0606020202030204" pitchFamily="34" charset="0"/>
            </a:endParaRPr>
          </a:p>
        </p:txBody>
      </p:sp>
      <p:sp>
        <p:nvSpPr>
          <p:cNvPr id="26" name="Text Box 5"/>
          <p:cNvSpPr txBox="1">
            <a:spLocks noChangeArrowheads="1"/>
          </p:cNvSpPr>
          <p:nvPr/>
        </p:nvSpPr>
        <p:spPr bwMode="auto">
          <a:xfrm>
            <a:off x="395536" y="2799664"/>
            <a:ext cx="3312367" cy="2154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0" tIns="0" rIns="0" bIns="0">
            <a:spAutoFit/>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indent="0" eaLnBrk="1" hangingPunct="1">
              <a:spcBef>
                <a:spcPts val="600"/>
              </a:spcBef>
              <a:spcAft>
                <a:spcPts val="600"/>
              </a:spcAft>
              <a:tabLst>
                <a:tab pos="990600" algn="l"/>
                <a:tab pos="1258888" algn="l"/>
              </a:tabLst>
              <a:defRPr/>
            </a:pPr>
            <a:r>
              <a:rPr lang="de-CH" altLang="de-DE" sz="1400" dirty="0" smtClean="0">
                <a:latin typeface="Arial Narrow" panose="020B0606020202030204" pitchFamily="34" charset="0"/>
                <a:sym typeface="Wingdings 3" panose="05040102010807070707" pitchFamily="18" charset="2"/>
              </a:rPr>
              <a:t> </a:t>
            </a:r>
            <a:r>
              <a:rPr lang="de-CH" altLang="de-DE" sz="1400" b="1" dirty="0" smtClean="0">
                <a:latin typeface="Arial Narrow" panose="020B0606020202030204" pitchFamily="34" charset="0"/>
                <a:sym typeface="Wingdings 3" panose="05040102010807070707" pitchFamily="18" charset="2"/>
              </a:rPr>
              <a:t>Veranstaltungen (z.B. </a:t>
            </a:r>
            <a:r>
              <a:rPr lang="de-CH" altLang="de-DE" sz="1400" b="1" dirty="0" err="1" smtClean="0">
                <a:latin typeface="Arial Narrow" panose="020B0606020202030204" pitchFamily="34" charset="0"/>
                <a:sym typeface="Wingdings 3" panose="05040102010807070707" pitchFamily="18" charset="2"/>
              </a:rPr>
              <a:t>Hochzeitsapéros</a:t>
            </a:r>
            <a:r>
              <a:rPr lang="de-CH" altLang="de-DE" sz="1400" b="1" dirty="0" smtClean="0">
                <a:latin typeface="Arial Narrow" panose="020B0606020202030204" pitchFamily="34" charset="0"/>
                <a:sym typeface="Wingdings 3" panose="05040102010807070707" pitchFamily="18" charset="2"/>
              </a:rPr>
              <a:t>)</a:t>
            </a:r>
          </a:p>
        </p:txBody>
      </p:sp>
      <p:sp>
        <p:nvSpPr>
          <p:cNvPr id="31" name="Text Box 5"/>
          <p:cNvSpPr txBox="1">
            <a:spLocks noChangeArrowheads="1"/>
          </p:cNvSpPr>
          <p:nvPr/>
        </p:nvSpPr>
        <p:spPr bwMode="auto">
          <a:xfrm>
            <a:off x="4139952" y="6363781"/>
            <a:ext cx="3240360" cy="1231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0" tIns="0" rIns="0" bIns="0">
            <a:spAutoFit/>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indent="0" eaLnBrk="1" hangingPunct="1">
              <a:spcBef>
                <a:spcPts val="600"/>
              </a:spcBef>
              <a:spcAft>
                <a:spcPts val="600"/>
              </a:spcAft>
              <a:tabLst>
                <a:tab pos="176213" algn="l"/>
              </a:tabLst>
              <a:defRPr/>
            </a:pPr>
            <a:r>
              <a:rPr lang="de-CH" altLang="de-DE" sz="800" dirty="0" smtClean="0">
                <a:latin typeface="Arial Narrow" panose="020B0606020202030204" pitchFamily="34" charset="0"/>
                <a:sym typeface="Wingdings 3" panose="05040102010807070707" pitchFamily="18" charset="2"/>
              </a:rPr>
              <a:t>Symbolbilder</a:t>
            </a:r>
            <a:endParaRPr lang="de-CH" altLang="de-DE" sz="800" dirty="0" smtClean="0">
              <a:latin typeface="Arial Narrow" panose="020B0606020202030204" pitchFamily="34" charset="0"/>
            </a:endParaRPr>
          </a:p>
        </p:txBody>
      </p:sp>
      <p:pic>
        <p:nvPicPr>
          <p:cNvPr id="16" name="Grafik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420903">
            <a:off x="4680863" y="2391411"/>
            <a:ext cx="3602494" cy="2332614"/>
          </a:xfrm>
          <a:prstGeom prst="rect">
            <a:avLst/>
          </a:prstGeom>
          <a:ln w="6350">
            <a:solidFill>
              <a:schemeClr val="tx1"/>
            </a:solidFill>
          </a:ln>
          <a:effectLst>
            <a:outerShdw blurRad="114300" sx="101000" sy="101000" algn="tl" rotWithShape="0">
              <a:srgbClr val="000000">
                <a:alpha val="61000"/>
              </a:srgbClr>
            </a:outerShdw>
          </a:effectLst>
        </p:spPr>
      </p:pic>
      <p:pic>
        <p:nvPicPr>
          <p:cNvPr id="8194" name="Picture 2" descr="http://www.schwellenmaetteli.ch/images/made/media/bilder/_max_size/09_603_402_s.jpg"/>
          <p:cNvPicPr>
            <a:picLocks noChangeAspect="1" noChangeArrowheads="1"/>
          </p:cNvPicPr>
          <p:nvPr/>
        </p:nvPicPr>
        <p:blipFill rotWithShape="1">
          <a:blip r:embed="rId5">
            <a:extLst>
              <a:ext uri="{28A0092B-C50C-407E-A947-70E740481C1C}">
                <a14:useLocalDpi xmlns:a14="http://schemas.microsoft.com/office/drawing/2010/main" val="0"/>
              </a:ext>
            </a:extLst>
          </a:blip>
          <a:srcRect l="33524" t="33004" r="10058" b="4937"/>
          <a:stretch/>
        </p:blipFill>
        <p:spPr bwMode="auto">
          <a:xfrm rot="21363017">
            <a:off x="4887469" y="2527174"/>
            <a:ext cx="3240359" cy="2376264"/>
          </a:xfrm>
          <a:prstGeom prst="rect">
            <a:avLst/>
          </a:prstGeom>
          <a:ln w="6350">
            <a:solidFill>
              <a:schemeClr val="tx1"/>
            </a:solidFill>
          </a:ln>
          <a:effectLst>
            <a:outerShdw blurRad="114300" sx="101000" sy="101000" algn="tl" rotWithShape="0">
              <a:srgbClr val="000000">
                <a:alpha val="61000"/>
              </a:srgbClr>
            </a:outerShdw>
          </a:effectLst>
          <a:extLst>
            <a:ext uri="{909E8E84-426E-40DD-AFC4-6F175D3DCCD1}">
              <a14:hiddenFill xmlns:a14="http://schemas.microsoft.com/office/drawing/2010/main">
                <a:solidFill>
                  <a:srgbClr val="FFFFFF"/>
                </a:solidFill>
              </a14:hiddenFill>
            </a:ext>
          </a:extLst>
        </p:spPr>
      </p:pic>
      <p:pic>
        <p:nvPicPr>
          <p:cNvPr id="17" name="Grafik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81480">
            <a:off x="4860032" y="2418299"/>
            <a:ext cx="3240360" cy="2428317"/>
          </a:xfrm>
          <a:prstGeom prst="rect">
            <a:avLst/>
          </a:prstGeom>
          <a:ln w="6350">
            <a:solidFill>
              <a:schemeClr val="tx1"/>
            </a:solidFill>
          </a:ln>
          <a:effectLst>
            <a:outerShdw blurRad="114300" sx="101000" sy="101000" algn="tl" rotWithShape="0">
              <a:srgbClr val="000000">
                <a:alpha val="61000"/>
              </a:srgbClr>
            </a:outerShdw>
          </a:effectLst>
        </p:spPr>
      </p:pic>
      <p:sp>
        <p:nvSpPr>
          <p:cNvPr id="18" name="Text Box 5"/>
          <p:cNvSpPr txBox="1">
            <a:spLocks noChangeArrowheads="1"/>
          </p:cNvSpPr>
          <p:nvPr/>
        </p:nvSpPr>
        <p:spPr bwMode="auto">
          <a:xfrm>
            <a:off x="395536" y="3036658"/>
            <a:ext cx="3312367" cy="2154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0" tIns="0" rIns="0" bIns="0">
            <a:spAutoFit/>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indent="0" eaLnBrk="1" hangingPunct="1">
              <a:spcBef>
                <a:spcPts val="600"/>
              </a:spcBef>
              <a:spcAft>
                <a:spcPts val="600"/>
              </a:spcAft>
              <a:tabLst>
                <a:tab pos="990600" algn="l"/>
                <a:tab pos="1258888" algn="l"/>
              </a:tabLst>
              <a:defRPr/>
            </a:pPr>
            <a:r>
              <a:rPr lang="de-CH" altLang="de-DE" sz="1400" dirty="0" smtClean="0">
                <a:latin typeface="Arial Narrow" panose="020B0606020202030204" pitchFamily="34" charset="0"/>
                <a:sym typeface="Wingdings 3" panose="05040102010807070707" pitchFamily="18" charset="2"/>
              </a:rPr>
              <a:t> </a:t>
            </a:r>
            <a:r>
              <a:rPr lang="de-CH" altLang="de-DE" sz="1400" b="1" dirty="0" smtClean="0">
                <a:latin typeface="Arial Narrow" panose="020B0606020202030204" pitchFamily="34" charset="0"/>
                <a:sym typeface="Wingdings 3" panose="05040102010807070707" pitchFamily="18" charset="2"/>
              </a:rPr>
              <a:t>Aussenbereich Gastronomie</a:t>
            </a:r>
          </a:p>
        </p:txBody>
      </p:sp>
      <p:sp>
        <p:nvSpPr>
          <p:cNvPr id="19" name="Text Box 5"/>
          <p:cNvSpPr txBox="1">
            <a:spLocks noChangeArrowheads="1"/>
          </p:cNvSpPr>
          <p:nvPr/>
        </p:nvSpPr>
        <p:spPr bwMode="auto">
          <a:xfrm>
            <a:off x="4622572" y="5373216"/>
            <a:ext cx="3765852" cy="430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0" tIns="0" rIns="0" bIns="0">
            <a:spAutoFit/>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268288" indent="-268288" eaLnBrk="1" hangingPunct="1">
              <a:spcBef>
                <a:spcPts val="600"/>
              </a:spcBef>
              <a:spcAft>
                <a:spcPts val="600"/>
              </a:spcAft>
              <a:tabLst>
                <a:tab pos="268288" algn="l"/>
                <a:tab pos="1258888" algn="l"/>
              </a:tabLst>
              <a:defRPr/>
            </a:pPr>
            <a:r>
              <a:rPr lang="de-CH" altLang="de-DE" sz="1400" dirty="0" smtClean="0">
                <a:latin typeface="Arial Narrow" panose="020B0606020202030204" pitchFamily="34" charset="0"/>
                <a:sym typeface="Wingdings 3" panose="05040102010807070707" pitchFamily="18" charset="2"/>
              </a:rPr>
              <a:t> 	Die Grösse des Klostergartens ist abhängig von der Realisierung des Verwaltungsneubaus.</a:t>
            </a:r>
          </a:p>
        </p:txBody>
      </p:sp>
      <p:sp>
        <p:nvSpPr>
          <p:cNvPr id="20" name="Textfeld 19"/>
          <p:cNvSpPr txBox="1"/>
          <p:nvPr/>
        </p:nvSpPr>
        <p:spPr>
          <a:xfrm>
            <a:off x="7164288" y="476672"/>
            <a:ext cx="1677488" cy="234286"/>
          </a:xfrm>
          <a:prstGeom prst="rect">
            <a:avLst/>
          </a:prstGeom>
          <a:noFill/>
          <a:ln>
            <a:noFill/>
          </a:ln>
        </p:spPr>
        <p:txBody>
          <a:bodyPr wrap="square" lIns="36000" tIns="36000" rIns="0" bIns="36000" rtlCol="0">
            <a:spAutoFit/>
          </a:bodyPr>
          <a:lstStyle>
            <a:defPPr>
              <a:defRPr lang="de-DE"/>
            </a:defPPr>
            <a:lvl1pPr algn="r">
              <a:defRPr sz="1050">
                <a:solidFill>
                  <a:srgbClr val="0070C0"/>
                </a:solidFill>
              </a:defRPr>
            </a:lvl1pPr>
          </a:lstStyle>
          <a:p>
            <a:r>
              <a:rPr lang="de-CH" sz="1000" dirty="0">
                <a:sym typeface="Webdings" panose="05030102010509060703" pitchFamily="18" charset="2"/>
              </a:rPr>
              <a:t> </a:t>
            </a:r>
            <a:r>
              <a:rPr lang="de-CH" sz="1000" dirty="0" smtClean="0">
                <a:sym typeface="Webdings" panose="05030102010509060703" pitchFamily="18" charset="2"/>
              </a:rPr>
              <a:t>Daniel Preisig</a:t>
            </a:r>
            <a:endParaRPr lang="de-CH" sz="1000" dirty="0"/>
          </a:p>
        </p:txBody>
      </p:sp>
    </p:spTree>
    <p:extLst>
      <p:ext uri="{BB962C8B-B14F-4D97-AF65-F5344CB8AC3E}">
        <p14:creationId xmlns:p14="http://schemas.microsoft.com/office/powerpoint/2010/main" val="3816767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194"/>
                                        </p:tgtEl>
                                        <p:attrNameLst>
                                          <p:attrName>style.visibility</p:attrName>
                                        </p:attrNameLst>
                                      </p:cBhvr>
                                      <p:to>
                                        <p:strVal val="visible"/>
                                      </p:to>
                                    </p:set>
                                    <p:animEffect transition="in" filter="fade">
                                      <p:cBhvr>
                                        <p:cTn id="22" dur="500"/>
                                        <p:tgtEl>
                                          <p:spTgt spid="819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18"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6"/>
          <p:cNvSpPr txBox="1">
            <a:spLocks noChangeArrowheads="1"/>
          </p:cNvSpPr>
          <p:nvPr/>
        </p:nvSpPr>
        <p:spPr bwMode="auto">
          <a:xfrm>
            <a:off x="609600" y="914865"/>
            <a:ext cx="705802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ts val="0"/>
              </a:spcBef>
              <a:spcAft>
                <a:spcPts val="400"/>
              </a:spcAft>
            </a:pPr>
            <a:r>
              <a:rPr lang="de-DE" altLang="de-DE" b="1" dirty="0" smtClean="0">
                <a:solidFill>
                  <a:schemeClr val="bg1"/>
                </a:solidFill>
              </a:rPr>
              <a:t>Sanierungsstrategie </a:t>
            </a:r>
            <a:r>
              <a:rPr lang="de-DE" altLang="de-DE" b="1" dirty="0" err="1" smtClean="0">
                <a:solidFill>
                  <a:schemeClr val="bg1"/>
                </a:solidFill>
              </a:rPr>
              <a:t>Stadthausgeviert</a:t>
            </a:r>
            <a:r>
              <a:rPr lang="de-DE" altLang="de-DE" b="1" dirty="0" smtClean="0">
                <a:solidFill>
                  <a:schemeClr val="bg1"/>
                </a:solidFill>
              </a:rPr>
              <a:t/>
            </a:r>
            <a:br>
              <a:rPr lang="de-DE" altLang="de-DE" b="1" dirty="0" smtClean="0">
                <a:solidFill>
                  <a:schemeClr val="bg1"/>
                </a:solidFill>
              </a:rPr>
            </a:br>
            <a:r>
              <a:rPr lang="de-DE" altLang="de-DE" dirty="0" smtClean="0">
                <a:solidFill>
                  <a:schemeClr val="bg1"/>
                </a:solidFill>
              </a:rPr>
              <a:t>Übersicht</a:t>
            </a:r>
            <a:endParaRPr lang="de-DE" altLang="de-DE" dirty="0">
              <a:solidFill>
                <a:schemeClr val="bg1"/>
              </a:solidFill>
            </a:endParaRPr>
          </a:p>
        </p:txBody>
      </p:sp>
      <p:sp>
        <p:nvSpPr>
          <p:cNvPr id="8" name="Text Box 4"/>
          <p:cNvSpPr txBox="1">
            <a:spLocks noChangeArrowheads="1"/>
          </p:cNvSpPr>
          <p:nvPr/>
        </p:nvSpPr>
        <p:spPr bwMode="auto">
          <a:xfrm>
            <a:off x="2915816" y="2286000"/>
            <a:ext cx="3888432" cy="2303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342900" indent="-342900">
              <a:spcBef>
                <a:spcPts val="1000"/>
              </a:spcBef>
              <a:spcAft>
                <a:spcPts val="0"/>
              </a:spcAft>
              <a:buClr>
                <a:schemeClr val="bg1">
                  <a:lumMod val="50000"/>
                </a:schemeClr>
              </a:buClr>
              <a:buAutoNum type="arabicPeriod"/>
            </a:pPr>
            <a:r>
              <a:rPr lang="de-CH" altLang="de-DE" sz="1800" dirty="0" smtClean="0">
                <a:solidFill>
                  <a:schemeClr val="tx1">
                    <a:lumMod val="75000"/>
                    <a:lumOff val="25000"/>
                  </a:schemeClr>
                </a:solidFill>
              </a:rPr>
              <a:t>Ausgangslage</a:t>
            </a:r>
            <a:endParaRPr lang="de-CH" altLang="de-DE" sz="1800" dirty="0">
              <a:solidFill>
                <a:schemeClr val="tx1">
                  <a:lumMod val="75000"/>
                  <a:lumOff val="25000"/>
                </a:schemeClr>
              </a:solidFill>
            </a:endParaRPr>
          </a:p>
          <a:p>
            <a:pPr marL="342900" indent="-342900">
              <a:spcBef>
                <a:spcPts val="1000"/>
              </a:spcBef>
              <a:spcAft>
                <a:spcPts val="0"/>
              </a:spcAft>
              <a:buClr>
                <a:schemeClr val="bg1">
                  <a:lumMod val="50000"/>
                </a:schemeClr>
              </a:buClr>
              <a:buFont typeface="+mj-lt"/>
              <a:buAutoNum type="arabicPeriod" startAt="2"/>
            </a:pPr>
            <a:r>
              <a:rPr lang="de-CH" altLang="de-DE" sz="1800" dirty="0" smtClean="0">
                <a:solidFill>
                  <a:schemeClr val="tx1">
                    <a:lumMod val="75000"/>
                    <a:lumOff val="25000"/>
                  </a:schemeClr>
                </a:solidFill>
              </a:rPr>
              <a:t>Geeignete Nutzungen</a:t>
            </a:r>
          </a:p>
          <a:p>
            <a:pPr marL="342900" indent="-342900">
              <a:spcBef>
                <a:spcPts val="1000"/>
              </a:spcBef>
              <a:spcAft>
                <a:spcPts val="0"/>
              </a:spcAft>
              <a:buClr>
                <a:schemeClr val="bg1">
                  <a:lumMod val="50000"/>
                </a:schemeClr>
              </a:buClr>
              <a:buFont typeface="+mj-lt"/>
              <a:buAutoNum type="arabicPeriod" startAt="2"/>
            </a:pPr>
            <a:r>
              <a:rPr lang="de-CH" altLang="de-DE" sz="1800" dirty="0" smtClean="0">
                <a:solidFill>
                  <a:schemeClr val="tx1">
                    <a:lumMod val="75000"/>
                    <a:lumOff val="25000"/>
                  </a:schemeClr>
                </a:solidFill>
              </a:rPr>
              <a:t>Bauliche Umsetzung</a:t>
            </a:r>
          </a:p>
          <a:p>
            <a:pPr marL="342900" indent="-342900">
              <a:spcBef>
                <a:spcPts val="1000"/>
              </a:spcBef>
              <a:spcAft>
                <a:spcPts val="0"/>
              </a:spcAft>
              <a:buClr>
                <a:schemeClr val="bg1">
                  <a:lumMod val="50000"/>
                </a:schemeClr>
              </a:buClr>
              <a:buFont typeface="+mj-lt"/>
              <a:buAutoNum type="arabicPeriod" startAt="2"/>
            </a:pPr>
            <a:r>
              <a:rPr lang="de-CH" altLang="de-DE" sz="1800" dirty="0" smtClean="0">
                <a:solidFill>
                  <a:schemeClr val="tx1">
                    <a:lumMod val="75000"/>
                    <a:lumOff val="25000"/>
                  </a:schemeClr>
                </a:solidFill>
              </a:rPr>
              <a:t>Geschätztes Investitionsvolumen</a:t>
            </a:r>
          </a:p>
          <a:p>
            <a:pPr marL="342900" indent="-342900">
              <a:spcBef>
                <a:spcPts val="1000"/>
              </a:spcBef>
              <a:spcAft>
                <a:spcPts val="0"/>
              </a:spcAft>
              <a:buClr>
                <a:schemeClr val="bg1">
                  <a:lumMod val="50000"/>
                </a:schemeClr>
              </a:buClr>
              <a:buFont typeface="+mj-lt"/>
              <a:buAutoNum type="arabicPeriod" startAt="2"/>
            </a:pPr>
            <a:r>
              <a:rPr lang="de-CH" altLang="de-DE" sz="1800" dirty="0" smtClean="0">
                <a:solidFill>
                  <a:schemeClr val="tx1">
                    <a:lumMod val="75000"/>
                    <a:lumOff val="25000"/>
                  </a:schemeClr>
                </a:solidFill>
              </a:rPr>
              <a:t>Vorgehen</a:t>
            </a:r>
          </a:p>
          <a:p>
            <a:pPr marL="342900" indent="-342900">
              <a:spcBef>
                <a:spcPts val="1000"/>
              </a:spcBef>
              <a:spcAft>
                <a:spcPts val="0"/>
              </a:spcAft>
              <a:buClr>
                <a:schemeClr val="bg1">
                  <a:lumMod val="50000"/>
                </a:schemeClr>
              </a:buClr>
              <a:buFont typeface="+mj-lt"/>
              <a:buAutoNum type="arabicPeriod" startAt="2"/>
            </a:pPr>
            <a:r>
              <a:rPr lang="de-CH" altLang="de-DE" sz="1800" dirty="0" smtClean="0">
                <a:solidFill>
                  <a:schemeClr val="tx1">
                    <a:lumMod val="75000"/>
                    <a:lumOff val="25000"/>
                  </a:schemeClr>
                </a:solidFill>
              </a:rPr>
              <a:t>Würdigung</a:t>
            </a:r>
          </a:p>
        </p:txBody>
      </p:sp>
      <p:sp>
        <p:nvSpPr>
          <p:cNvPr id="6" name="Rechteck 5"/>
          <p:cNvSpPr/>
          <p:nvPr/>
        </p:nvSpPr>
        <p:spPr bwMode="auto">
          <a:xfrm>
            <a:off x="2771800" y="3043793"/>
            <a:ext cx="3888432" cy="360040"/>
          </a:xfrm>
          <a:prstGeom prst="rect">
            <a:avLst/>
          </a:prstGeom>
          <a:solidFill>
            <a:srgbClr val="0070C0">
              <a:alpha val="7843"/>
            </a:srgbClr>
          </a:solidFill>
          <a:ln w="19050" cap="flat" cmpd="sng" algn="ctr">
            <a:solidFill>
              <a:srgbClr val="0070C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endParaRPr>
          </a:p>
        </p:txBody>
      </p:sp>
      <p:pic>
        <p:nvPicPr>
          <p:cNvPr id="10" name="Grafik 9"/>
          <p:cNvPicPr/>
          <p:nvPr/>
        </p:nvPicPr>
        <p:blipFill rotWithShape="1">
          <a:blip r:embed="rId3" cstate="print">
            <a:extLst>
              <a:ext uri="{28A0092B-C50C-407E-A947-70E740481C1C}">
                <a14:useLocalDpi xmlns:a14="http://schemas.microsoft.com/office/drawing/2010/main" val="0"/>
              </a:ext>
            </a:extLst>
          </a:blip>
          <a:srcRect l="9944" t="5558" r="12273" b="6706"/>
          <a:stretch/>
        </p:blipFill>
        <p:spPr bwMode="auto">
          <a:xfrm>
            <a:off x="315543" y="2260187"/>
            <a:ext cx="2294890" cy="172275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90418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6"/>
          <p:cNvSpPr txBox="1">
            <a:spLocks noChangeArrowheads="1"/>
          </p:cNvSpPr>
          <p:nvPr/>
        </p:nvSpPr>
        <p:spPr bwMode="auto">
          <a:xfrm>
            <a:off x="609600" y="914865"/>
            <a:ext cx="792284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ts val="0"/>
              </a:spcBef>
              <a:spcAft>
                <a:spcPts val="400"/>
              </a:spcAft>
            </a:pPr>
            <a:r>
              <a:rPr lang="de-DE" altLang="de-DE" b="1" dirty="0" smtClean="0">
                <a:solidFill>
                  <a:schemeClr val="bg1"/>
                </a:solidFill>
              </a:rPr>
              <a:t>Sanierungsstrategie </a:t>
            </a:r>
            <a:r>
              <a:rPr lang="de-DE" altLang="de-DE" b="1" dirty="0" err="1" smtClean="0">
                <a:solidFill>
                  <a:schemeClr val="bg1"/>
                </a:solidFill>
              </a:rPr>
              <a:t>Stadthausgeviert</a:t>
            </a:r>
            <a:r>
              <a:rPr lang="de-DE" altLang="de-DE" b="1" dirty="0" smtClean="0">
                <a:solidFill>
                  <a:schemeClr val="bg1"/>
                </a:solidFill>
              </a:rPr>
              <a:t/>
            </a:r>
            <a:br>
              <a:rPr lang="de-DE" altLang="de-DE" b="1" dirty="0" smtClean="0">
                <a:solidFill>
                  <a:schemeClr val="bg1"/>
                </a:solidFill>
              </a:rPr>
            </a:br>
            <a:r>
              <a:rPr lang="de-DE" altLang="de-DE" dirty="0" smtClean="0">
                <a:solidFill>
                  <a:schemeClr val="bg1"/>
                </a:solidFill>
              </a:rPr>
              <a:t>Bauliche Umsetzung: Highlights</a:t>
            </a:r>
            <a:endParaRPr lang="de-DE" altLang="de-DE" dirty="0">
              <a:solidFill>
                <a:schemeClr val="bg1"/>
              </a:solidFill>
            </a:endParaRPr>
          </a:p>
        </p:txBody>
      </p:sp>
      <p:pic>
        <p:nvPicPr>
          <p:cNvPr id="3" name="Grafi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23728" y="2204864"/>
            <a:ext cx="4114455" cy="4337720"/>
          </a:xfrm>
          <a:prstGeom prst="rect">
            <a:avLst/>
          </a:prstGeom>
        </p:spPr>
      </p:pic>
      <p:sp>
        <p:nvSpPr>
          <p:cNvPr id="17" name="Rechteckige Legende 16"/>
          <p:cNvSpPr/>
          <p:nvPr/>
        </p:nvSpPr>
        <p:spPr>
          <a:xfrm>
            <a:off x="302955" y="3501008"/>
            <a:ext cx="1874570" cy="672801"/>
          </a:xfrm>
          <a:prstGeom prst="wedgeRectCallout">
            <a:avLst>
              <a:gd name="adj1" fmla="val 105118"/>
              <a:gd name="adj2" fmla="val 5586"/>
            </a:avLst>
          </a:prstGeom>
          <a:solidFill>
            <a:schemeClr val="tx1">
              <a:lumMod val="50000"/>
              <a:lumOff val="50000"/>
              <a:alpha val="6000"/>
            </a:schemeClr>
          </a:solid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36000" rIns="36000" bIns="36000" numCol="1" spcCol="0" rtlCol="0" fromWordArt="0" anchor="t" anchorCtr="0" forceAA="0" compatLnSpc="1">
            <a:prstTxWarp prst="textNoShape">
              <a:avLst/>
            </a:prstTxWarp>
            <a:noAutofit/>
          </a:bodyPr>
          <a:lstStyle/>
          <a:p>
            <a:pPr algn="l">
              <a:spcBef>
                <a:spcPts val="300"/>
              </a:spcBef>
              <a:spcAft>
                <a:spcPts val="0"/>
              </a:spcAft>
            </a:pPr>
            <a:r>
              <a:rPr lang="de-CH" sz="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Sanierung «Goldener Apfel» für Laden mit überglastem Innenhof und Büronutzung.</a:t>
            </a:r>
            <a:endParaRPr lang="de-CH" sz="18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18" name="Rechteckige Legende 17"/>
          <p:cNvSpPr/>
          <p:nvPr/>
        </p:nvSpPr>
        <p:spPr>
          <a:xfrm>
            <a:off x="302955" y="2239778"/>
            <a:ext cx="1874570" cy="672801"/>
          </a:xfrm>
          <a:prstGeom prst="wedgeRectCallout">
            <a:avLst>
              <a:gd name="adj1" fmla="val 99596"/>
              <a:gd name="adj2" fmla="val 87645"/>
            </a:avLst>
          </a:prstGeom>
          <a:solidFill>
            <a:srgbClr val="FF0000">
              <a:alpha val="23000"/>
            </a:srgbClr>
          </a:solid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36000" rIns="36000" bIns="36000" numCol="1" spcCol="0" rtlCol="0" fromWordArt="0" anchor="t" anchorCtr="0" forceAA="0" compatLnSpc="1">
            <a:prstTxWarp prst="textNoShape">
              <a:avLst/>
            </a:prstTxWarp>
            <a:noAutofit/>
          </a:bodyPr>
          <a:lstStyle/>
          <a:p>
            <a:pPr algn="l">
              <a:spcBef>
                <a:spcPts val="300"/>
              </a:spcBef>
              <a:spcAft>
                <a:spcPts val="0"/>
              </a:spcAft>
            </a:pPr>
            <a:r>
              <a:rPr lang="de-CH" sz="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Neubau Krummgasse 12 (Stützung benachbartes Haus) für Laden-/Büronutzung</a:t>
            </a:r>
            <a:endParaRPr lang="de-CH" sz="18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19" name="Rechteckige Legende 18"/>
          <p:cNvSpPr/>
          <p:nvPr/>
        </p:nvSpPr>
        <p:spPr>
          <a:xfrm>
            <a:off x="302955" y="2993208"/>
            <a:ext cx="1874570" cy="429869"/>
          </a:xfrm>
          <a:prstGeom prst="wedgeRectCallout">
            <a:avLst>
              <a:gd name="adj1" fmla="val 87631"/>
              <a:gd name="adj2" fmla="val 69584"/>
            </a:avLst>
          </a:prstGeom>
          <a:solidFill>
            <a:schemeClr val="tx1">
              <a:lumMod val="50000"/>
              <a:lumOff val="50000"/>
              <a:alpha val="6000"/>
            </a:schemeClr>
          </a:solid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36000" rIns="36000" bIns="36000" numCol="1" spcCol="0" rtlCol="0" fromWordArt="0" anchor="t" anchorCtr="0" forceAA="0" compatLnSpc="1">
            <a:prstTxWarp prst="textNoShape">
              <a:avLst/>
            </a:prstTxWarp>
            <a:noAutofit/>
          </a:bodyPr>
          <a:lstStyle/>
          <a:p>
            <a:pPr algn="l">
              <a:spcBef>
                <a:spcPts val="300"/>
              </a:spcBef>
              <a:spcAft>
                <a:spcPts val="0"/>
              </a:spcAft>
            </a:pPr>
            <a:r>
              <a:rPr lang="de-CH" sz="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Sanierung Krummgasse 10 (Schule)</a:t>
            </a:r>
            <a:endParaRPr lang="de-CH" sz="18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20" name="Rechteckige Legende 19"/>
          <p:cNvSpPr/>
          <p:nvPr/>
        </p:nvSpPr>
        <p:spPr>
          <a:xfrm>
            <a:off x="6444208" y="2132856"/>
            <a:ext cx="2397568" cy="672801"/>
          </a:xfrm>
          <a:prstGeom prst="wedgeRectCallout">
            <a:avLst>
              <a:gd name="adj1" fmla="val -140390"/>
              <a:gd name="adj2" fmla="val 91491"/>
            </a:avLst>
          </a:prstGeom>
          <a:solidFill>
            <a:schemeClr val="tx1">
              <a:lumMod val="50000"/>
              <a:lumOff val="50000"/>
              <a:alpha val="6000"/>
            </a:schemeClr>
          </a:solid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36000" rIns="36000" bIns="36000" numCol="1" spcCol="0" rtlCol="0" fromWordArt="0" anchor="t" anchorCtr="0" forceAA="0" compatLnSpc="1">
            <a:prstTxWarp prst="textNoShape">
              <a:avLst/>
            </a:prstTxWarp>
            <a:noAutofit/>
          </a:bodyPr>
          <a:lstStyle/>
          <a:p>
            <a:pPr algn="l">
              <a:spcBef>
                <a:spcPts val="300"/>
              </a:spcBef>
              <a:spcAft>
                <a:spcPts val="0"/>
              </a:spcAft>
            </a:pPr>
            <a:r>
              <a:rPr lang="de-CH" sz="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Sanierung «Schwarzer Stier». Nutzung als Laden, Museum oder für Gastronomie</a:t>
            </a:r>
            <a:endParaRPr lang="de-CH" sz="18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21" name="Rechteckige Legende 20"/>
          <p:cNvSpPr/>
          <p:nvPr/>
        </p:nvSpPr>
        <p:spPr>
          <a:xfrm>
            <a:off x="6444208" y="3388369"/>
            <a:ext cx="2397568" cy="672801"/>
          </a:xfrm>
          <a:prstGeom prst="wedgeRectCallout">
            <a:avLst>
              <a:gd name="adj1" fmla="val -96185"/>
              <a:gd name="adj2" fmla="val -75681"/>
            </a:avLst>
          </a:prstGeom>
          <a:solidFill>
            <a:schemeClr val="tx1">
              <a:lumMod val="50000"/>
              <a:lumOff val="50000"/>
              <a:alpha val="6000"/>
            </a:schemeClr>
          </a:solid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36000" rIns="36000" bIns="36000" numCol="1" spcCol="0" rtlCol="0" fromWordArt="0" anchor="t" anchorCtr="0" forceAA="0" compatLnSpc="1">
            <a:prstTxWarp prst="textNoShape">
              <a:avLst/>
            </a:prstTxWarp>
            <a:noAutofit/>
          </a:bodyPr>
          <a:lstStyle/>
          <a:p>
            <a:pPr algn="l">
              <a:spcBef>
                <a:spcPts val="300"/>
              </a:spcBef>
              <a:spcAft>
                <a:spcPts val="0"/>
              </a:spcAft>
            </a:pPr>
            <a:r>
              <a:rPr lang="de-CH" sz="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Sanierung «</a:t>
            </a:r>
            <a:r>
              <a:rPr lang="de-CH" sz="1200" dirty="0" err="1"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Guardianshaus</a:t>
            </a:r>
            <a:r>
              <a:rPr lang="de-CH" sz="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Nutzung als Laden oder für Gastronomie. Keine seitlichen Fenster, schöner Dachstuhl.</a:t>
            </a:r>
            <a:endParaRPr lang="de-CH" sz="18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24" name="Rechteckige Legende 23"/>
          <p:cNvSpPr/>
          <p:nvPr/>
        </p:nvSpPr>
        <p:spPr>
          <a:xfrm>
            <a:off x="302955" y="4251872"/>
            <a:ext cx="1874570" cy="456779"/>
          </a:xfrm>
          <a:prstGeom prst="wedgeRectCallout">
            <a:avLst>
              <a:gd name="adj1" fmla="val 139584"/>
              <a:gd name="adj2" fmla="val -125190"/>
            </a:avLst>
          </a:prstGeom>
          <a:solidFill>
            <a:srgbClr val="FF0000">
              <a:alpha val="23000"/>
            </a:srgbClr>
          </a:solid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36000" rIns="36000" bIns="36000" numCol="1" spcCol="0" rtlCol="0" fromWordArt="0" anchor="t" anchorCtr="0" forceAA="0" compatLnSpc="1">
            <a:prstTxWarp prst="textNoShape">
              <a:avLst/>
            </a:prstTxWarp>
            <a:noAutofit/>
          </a:bodyPr>
          <a:lstStyle/>
          <a:p>
            <a:pPr>
              <a:spcBef>
                <a:spcPts val="300"/>
              </a:spcBef>
              <a:spcAft>
                <a:spcPts val="0"/>
              </a:spcAft>
            </a:pPr>
            <a:r>
              <a:rPr lang="de-CH" sz="1200"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Abbruch bestehende Gebäude. Klostergarten.</a:t>
            </a:r>
            <a:endParaRPr lang="de-CH" sz="1200"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endParaRPr>
          </a:p>
        </p:txBody>
      </p:sp>
      <p:sp>
        <p:nvSpPr>
          <p:cNvPr id="25" name="Rechteckige Legende 24"/>
          <p:cNvSpPr/>
          <p:nvPr/>
        </p:nvSpPr>
        <p:spPr>
          <a:xfrm>
            <a:off x="6439945" y="2876789"/>
            <a:ext cx="2397568" cy="456779"/>
          </a:xfrm>
          <a:prstGeom prst="wedgeRectCallout">
            <a:avLst>
              <a:gd name="adj1" fmla="val -143882"/>
              <a:gd name="adj2" fmla="val 102944"/>
            </a:avLst>
          </a:prstGeom>
          <a:solidFill>
            <a:srgbClr val="FF0000">
              <a:alpha val="23000"/>
            </a:srgbClr>
          </a:solid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36000" rIns="36000" bIns="36000" numCol="1" spcCol="0" rtlCol="0" fromWordArt="0" anchor="t" anchorCtr="0" forceAA="0" compatLnSpc="1">
            <a:prstTxWarp prst="textNoShape">
              <a:avLst/>
            </a:prstTxWarp>
            <a:noAutofit/>
          </a:bodyPr>
          <a:lstStyle/>
          <a:p>
            <a:pPr>
              <a:spcBef>
                <a:spcPts val="300"/>
              </a:spcBef>
              <a:spcAft>
                <a:spcPts val="0"/>
              </a:spcAft>
            </a:pPr>
            <a:r>
              <a:rPr lang="de-CH" sz="1200"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Durchgang zu Klostergarten. Mögliche Freilegung des Kreuzganges.</a:t>
            </a:r>
            <a:endParaRPr lang="de-CH" sz="1200"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endParaRPr>
          </a:p>
        </p:txBody>
      </p:sp>
      <p:sp>
        <p:nvSpPr>
          <p:cNvPr id="26" name="Rechteckige Legende 25"/>
          <p:cNvSpPr/>
          <p:nvPr/>
        </p:nvSpPr>
        <p:spPr>
          <a:xfrm>
            <a:off x="6439945" y="4142598"/>
            <a:ext cx="2397568" cy="629824"/>
          </a:xfrm>
          <a:prstGeom prst="wedgeRectCallout">
            <a:avLst>
              <a:gd name="adj1" fmla="val -105490"/>
              <a:gd name="adj2" fmla="val -59092"/>
            </a:avLst>
          </a:prstGeom>
          <a:solidFill>
            <a:schemeClr val="tx1">
              <a:lumMod val="50000"/>
              <a:lumOff val="50000"/>
              <a:alpha val="6000"/>
            </a:schemeClr>
          </a:solid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36000" rIns="36000" bIns="36000" numCol="1" spcCol="0" rtlCol="0" fromWordArt="0" anchor="t" anchorCtr="0" forceAA="0" compatLnSpc="1">
            <a:prstTxWarp prst="textNoShape">
              <a:avLst/>
            </a:prstTxWarp>
            <a:noAutofit/>
          </a:bodyPr>
          <a:lstStyle/>
          <a:p>
            <a:pPr algn="l">
              <a:spcBef>
                <a:spcPts val="300"/>
              </a:spcBef>
              <a:spcAft>
                <a:spcPts val="0"/>
              </a:spcAft>
            </a:pPr>
            <a:r>
              <a:rPr lang="de-CH" sz="1200" dirty="0" smtClean="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Sanierung «Grosser Winkel» und «Weltkugel» mit Läden im Erdgeschoss und Wohnungen oben.</a:t>
            </a:r>
            <a:endParaRPr lang="de-CH" sz="18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27" name="Rechteckige Legende 26"/>
          <p:cNvSpPr/>
          <p:nvPr/>
        </p:nvSpPr>
        <p:spPr>
          <a:xfrm>
            <a:off x="302955" y="4941168"/>
            <a:ext cx="1874570" cy="867840"/>
          </a:xfrm>
          <a:prstGeom prst="wedgeRectCallout">
            <a:avLst>
              <a:gd name="adj1" fmla="val 73778"/>
              <a:gd name="adj2" fmla="val -6903"/>
            </a:avLst>
          </a:prstGeom>
          <a:solidFill>
            <a:schemeClr val="tx1">
              <a:lumMod val="50000"/>
              <a:lumOff val="50000"/>
              <a:alpha val="6000"/>
            </a:schemeClr>
          </a:solid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36000" rIns="36000" bIns="36000" numCol="1" spcCol="0" rtlCol="0" fromWordArt="0" anchor="t" anchorCtr="0" forceAA="0" compatLnSpc="1">
            <a:prstTxWarp prst="textNoShape">
              <a:avLst/>
            </a:prstTxWarp>
            <a:noAutofit/>
          </a:bodyPr>
          <a:lstStyle/>
          <a:p>
            <a:pPr algn="l">
              <a:spcBef>
                <a:spcPts val="300"/>
              </a:spcBef>
              <a:spcAft>
                <a:spcPts val="0"/>
              </a:spcAft>
            </a:pPr>
            <a:r>
              <a:rPr lang="de-CH" sz="1200" dirty="0" smtClean="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Umgestaltung Eingangsbereich Stadthaus mit Zugang zu Innenhof und Verwaltungsgebäude</a:t>
            </a:r>
            <a:endParaRPr lang="de-CH" sz="18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28" name="Rechteckige Legende 27"/>
          <p:cNvSpPr/>
          <p:nvPr/>
        </p:nvSpPr>
        <p:spPr>
          <a:xfrm>
            <a:off x="6439945" y="4838536"/>
            <a:ext cx="2397568" cy="822712"/>
          </a:xfrm>
          <a:prstGeom prst="wedgeRectCallout">
            <a:avLst>
              <a:gd name="adj1" fmla="val -105490"/>
              <a:gd name="adj2" fmla="val -59092"/>
            </a:avLst>
          </a:prstGeom>
          <a:solidFill>
            <a:srgbClr val="FF0000">
              <a:alpha val="23000"/>
            </a:srgbClr>
          </a:solid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36000" rIns="36000" bIns="36000" numCol="1" spcCol="0" rtlCol="0" fromWordArt="0" anchor="t" anchorCtr="0" forceAA="0" compatLnSpc="1">
            <a:prstTxWarp prst="textNoShape">
              <a:avLst/>
            </a:prstTxWarp>
            <a:noAutofit/>
          </a:bodyPr>
          <a:lstStyle/>
          <a:p>
            <a:pPr>
              <a:spcBef>
                <a:spcPts val="300"/>
              </a:spcBef>
              <a:spcAft>
                <a:spcPts val="0"/>
              </a:spcAft>
            </a:pPr>
            <a:r>
              <a:rPr lang="de-CH" sz="1200"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Verwaltungsneubau mit Foyer, Zugang zu «Eckstein», Lift, Räumlichkeiten für publikumsnahe Abteilungen und Sitzungszimmer.</a:t>
            </a:r>
            <a:endParaRPr lang="de-CH" sz="1200"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endParaRPr>
          </a:p>
        </p:txBody>
      </p:sp>
      <p:sp>
        <p:nvSpPr>
          <p:cNvPr id="29" name="Rechteckige Legende 28"/>
          <p:cNvSpPr/>
          <p:nvPr/>
        </p:nvSpPr>
        <p:spPr>
          <a:xfrm>
            <a:off x="304221" y="5901927"/>
            <a:ext cx="1874570" cy="453082"/>
          </a:xfrm>
          <a:prstGeom prst="wedgeRectCallout">
            <a:avLst>
              <a:gd name="adj1" fmla="val 131301"/>
              <a:gd name="adj2" fmla="val -58592"/>
            </a:avLst>
          </a:prstGeom>
          <a:solidFill>
            <a:schemeClr val="tx1">
              <a:lumMod val="50000"/>
              <a:lumOff val="50000"/>
              <a:alpha val="6000"/>
            </a:schemeClr>
          </a:solid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36000" rIns="36000" bIns="36000" numCol="1" spcCol="0" rtlCol="0" fromWordArt="0" anchor="t" anchorCtr="0" forceAA="0" compatLnSpc="1">
            <a:prstTxWarp prst="textNoShape">
              <a:avLst/>
            </a:prstTxWarp>
            <a:noAutofit/>
          </a:bodyPr>
          <a:lstStyle/>
          <a:p>
            <a:pPr algn="l">
              <a:spcBef>
                <a:spcPts val="300"/>
              </a:spcBef>
              <a:spcAft>
                <a:spcPts val="0"/>
              </a:spcAft>
            </a:pPr>
            <a:r>
              <a:rPr lang="de-CH" sz="1200" dirty="0" smtClean="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Umgestaltung Vorbereich mit Besucherparkplätzen</a:t>
            </a:r>
            <a:endParaRPr lang="de-CH" sz="18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16" name="Textfeld 15"/>
          <p:cNvSpPr txBox="1"/>
          <p:nvPr/>
        </p:nvSpPr>
        <p:spPr>
          <a:xfrm>
            <a:off x="7164288" y="476672"/>
            <a:ext cx="1677488" cy="234286"/>
          </a:xfrm>
          <a:prstGeom prst="rect">
            <a:avLst/>
          </a:prstGeom>
          <a:noFill/>
          <a:ln>
            <a:noFill/>
          </a:ln>
        </p:spPr>
        <p:txBody>
          <a:bodyPr wrap="square" lIns="36000" tIns="36000" rIns="0" bIns="36000" rtlCol="0">
            <a:spAutoFit/>
          </a:bodyPr>
          <a:lstStyle>
            <a:defPPr>
              <a:defRPr lang="de-DE"/>
            </a:defPPr>
            <a:lvl1pPr algn="r">
              <a:defRPr sz="1050">
                <a:solidFill>
                  <a:srgbClr val="0070C0"/>
                </a:solidFill>
              </a:defRPr>
            </a:lvl1pPr>
          </a:lstStyle>
          <a:p>
            <a:r>
              <a:rPr lang="de-CH" sz="1000" dirty="0">
                <a:sym typeface="Webdings" panose="05030102010509060703" pitchFamily="18" charset="2"/>
              </a:rPr>
              <a:t> </a:t>
            </a:r>
            <a:r>
              <a:rPr lang="de-CH" sz="1000" dirty="0" smtClean="0">
                <a:sym typeface="Webdings" panose="05030102010509060703" pitchFamily="18" charset="2"/>
              </a:rPr>
              <a:t>Dr. Raphaël Rohner</a:t>
            </a:r>
            <a:endParaRPr lang="de-CH" sz="1000" dirty="0"/>
          </a:p>
        </p:txBody>
      </p:sp>
    </p:spTree>
    <p:extLst>
      <p:ext uri="{BB962C8B-B14F-4D97-AF65-F5344CB8AC3E}">
        <p14:creationId xmlns:p14="http://schemas.microsoft.com/office/powerpoint/2010/main" val="622827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4" grpId="0" animBg="1"/>
      <p:bldP spid="25" grpId="0" animBg="1"/>
      <p:bldP spid="2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6"/>
          <p:cNvSpPr txBox="1">
            <a:spLocks noChangeArrowheads="1"/>
          </p:cNvSpPr>
          <p:nvPr/>
        </p:nvSpPr>
        <p:spPr bwMode="auto">
          <a:xfrm>
            <a:off x="609600" y="914865"/>
            <a:ext cx="792284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ts val="0"/>
              </a:spcBef>
              <a:spcAft>
                <a:spcPts val="400"/>
              </a:spcAft>
            </a:pPr>
            <a:r>
              <a:rPr lang="de-DE" altLang="de-DE" b="1" dirty="0" smtClean="0">
                <a:solidFill>
                  <a:schemeClr val="bg1"/>
                </a:solidFill>
              </a:rPr>
              <a:t>Sanierungsstrategie </a:t>
            </a:r>
            <a:r>
              <a:rPr lang="de-DE" altLang="de-DE" b="1" dirty="0" err="1" smtClean="0">
                <a:solidFill>
                  <a:schemeClr val="bg1"/>
                </a:solidFill>
              </a:rPr>
              <a:t>Stadthausgeviert</a:t>
            </a:r>
            <a:r>
              <a:rPr lang="de-DE" altLang="de-DE" b="1" dirty="0" smtClean="0">
                <a:solidFill>
                  <a:schemeClr val="bg1"/>
                </a:solidFill>
              </a:rPr>
              <a:t/>
            </a:r>
            <a:br>
              <a:rPr lang="de-DE" altLang="de-DE" b="1" dirty="0" smtClean="0">
                <a:solidFill>
                  <a:schemeClr val="bg1"/>
                </a:solidFill>
              </a:rPr>
            </a:br>
            <a:r>
              <a:rPr lang="de-DE" altLang="de-DE" dirty="0" smtClean="0">
                <a:solidFill>
                  <a:schemeClr val="bg1"/>
                </a:solidFill>
              </a:rPr>
              <a:t>Bauliche Umsetzung: Verwaltungsneubau</a:t>
            </a:r>
            <a:endParaRPr lang="de-DE" altLang="de-DE" dirty="0">
              <a:solidFill>
                <a:schemeClr val="bg1"/>
              </a:solidFill>
            </a:endParaRPr>
          </a:p>
        </p:txBody>
      </p:sp>
      <p:pic>
        <p:nvPicPr>
          <p:cNvPr id="16" name="Grafik 15"/>
          <p:cNvPicPr/>
          <p:nvPr/>
        </p:nvPicPr>
        <p:blipFill>
          <a:blip r:embed="rId3" cstate="print"/>
          <a:stretch>
            <a:fillRect/>
          </a:stretch>
        </p:blipFill>
        <p:spPr>
          <a:xfrm>
            <a:off x="577540" y="2636912"/>
            <a:ext cx="4415790" cy="1933575"/>
          </a:xfrm>
          <a:prstGeom prst="rect">
            <a:avLst/>
          </a:prstGeom>
        </p:spPr>
      </p:pic>
      <p:pic>
        <p:nvPicPr>
          <p:cNvPr id="22" name="Grafik 21"/>
          <p:cNvPicPr/>
          <p:nvPr/>
        </p:nvPicPr>
        <p:blipFill>
          <a:blip r:embed="rId4" cstate="print"/>
          <a:stretch>
            <a:fillRect/>
          </a:stretch>
        </p:blipFill>
        <p:spPr>
          <a:xfrm>
            <a:off x="522026" y="4509120"/>
            <a:ext cx="4896485" cy="2085975"/>
          </a:xfrm>
          <a:prstGeom prst="rect">
            <a:avLst/>
          </a:prstGeom>
        </p:spPr>
      </p:pic>
      <p:sp>
        <p:nvSpPr>
          <p:cNvPr id="23" name="Text Box 5"/>
          <p:cNvSpPr txBox="1">
            <a:spLocks noChangeArrowheads="1"/>
          </p:cNvSpPr>
          <p:nvPr/>
        </p:nvSpPr>
        <p:spPr bwMode="auto">
          <a:xfrm>
            <a:off x="5486668" y="2876994"/>
            <a:ext cx="3488538" cy="430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0" tIns="0" rIns="0" bIns="0">
            <a:spAutoFit/>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indent="0" eaLnBrk="1" hangingPunct="1">
              <a:spcBef>
                <a:spcPts val="600"/>
              </a:spcBef>
              <a:spcAft>
                <a:spcPts val="600"/>
              </a:spcAft>
              <a:tabLst>
                <a:tab pos="0" algn="l"/>
                <a:tab pos="1258888" algn="l"/>
              </a:tabLst>
              <a:defRPr/>
            </a:pPr>
            <a:r>
              <a:rPr lang="de-CH" altLang="de-DE" sz="1400" b="1" dirty="0">
                <a:latin typeface="Arial Narrow" panose="020B0606020202030204" pitchFamily="34" charset="0"/>
                <a:sym typeface="Wingdings 3" panose="05040102010807070707" pitchFamily="18" charset="2"/>
              </a:rPr>
              <a:t>Ansicht des </a:t>
            </a:r>
            <a:r>
              <a:rPr lang="de-CH" altLang="de-DE" sz="1400" b="1" dirty="0" smtClean="0">
                <a:latin typeface="Arial Narrow" panose="020B0606020202030204" pitchFamily="34" charset="0"/>
                <a:sym typeface="Wingdings 3" panose="05040102010807070707" pitchFamily="18" charset="2"/>
              </a:rPr>
              <a:t>Verwaltungsneubaus</a:t>
            </a:r>
            <a:br>
              <a:rPr lang="de-CH" altLang="de-DE" sz="1400" b="1" dirty="0" smtClean="0">
                <a:latin typeface="Arial Narrow" panose="020B0606020202030204" pitchFamily="34" charset="0"/>
                <a:sym typeface="Wingdings 3" panose="05040102010807070707" pitchFamily="18" charset="2"/>
              </a:rPr>
            </a:br>
            <a:r>
              <a:rPr lang="de-CH" altLang="de-DE" sz="1400" b="1" dirty="0" smtClean="0">
                <a:latin typeface="Arial Narrow" panose="020B0606020202030204" pitchFamily="34" charset="0"/>
                <a:sym typeface="Wingdings 3" panose="05040102010807070707" pitchFamily="18" charset="2"/>
              </a:rPr>
              <a:t>von </a:t>
            </a:r>
            <a:r>
              <a:rPr lang="de-CH" altLang="de-DE" sz="1400" b="1" dirty="0">
                <a:latin typeface="Arial Narrow" panose="020B0606020202030204" pitchFamily="34" charset="0"/>
                <a:sym typeface="Wingdings 3" panose="05040102010807070707" pitchFamily="18" charset="2"/>
              </a:rPr>
              <a:t>der </a:t>
            </a:r>
            <a:r>
              <a:rPr lang="de-CH" altLang="de-DE" sz="1400" b="1" dirty="0" smtClean="0">
                <a:latin typeface="Arial Narrow" panose="020B0606020202030204" pitchFamily="34" charset="0"/>
                <a:sym typeface="Wingdings 3" panose="05040102010807070707" pitchFamily="18" charset="2"/>
              </a:rPr>
              <a:t>Stadthausgasse</a:t>
            </a:r>
          </a:p>
        </p:txBody>
      </p:sp>
      <p:sp>
        <p:nvSpPr>
          <p:cNvPr id="30" name="Text Box 5"/>
          <p:cNvSpPr txBox="1">
            <a:spLocks noChangeArrowheads="1"/>
          </p:cNvSpPr>
          <p:nvPr/>
        </p:nvSpPr>
        <p:spPr bwMode="auto">
          <a:xfrm>
            <a:off x="5486668" y="4837710"/>
            <a:ext cx="3765852" cy="430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0" tIns="0" rIns="0" bIns="0">
            <a:spAutoFit/>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indent="0" eaLnBrk="1" hangingPunct="1">
              <a:spcBef>
                <a:spcPts val="600"/>
              </a:spcBef>
              <a:spcAft>
                <a:spcPts val="600"/>
              </a:spcAft>
              <a:tabLst>
                <a:tab pos="0" algn="l"/>
                <a:tab pos="1258888" algn="l"/>
              </a:tabLst>
              <a:defRPr/>
            </a:pPr>
            <a:r>
              <a:rPr lang="de-CH" altLang="de-DE" sz="1400" b="1" dirty="0">
                <a:latin typeface="Arial Narrow" panose="020B0606020202030204" pitchFamily="34" charset="0"/>
                <a:sym typeface="Wingdings 3" panose="05040102010807070707" pitchFamily="18" charset="2"/>
              </a:rPr>
              <a:t>Ansicht des </a:t>
            </a:r>
            <a:r>
              <a:rPr lang="de-CH" altLang="de-DE" sz="1400" b="1" dirty="0" smtClean="0">
                <a:latin typeface="Arial Narrow" panose="020B0606020202030204" pitchFamily="34" charset="0"/>
                <a:sym typeface="Wingdings 3" panose="05040102010807070707" pitchFamily="18" charset="2"/>
              </a:rPr>
              <a:t>Verwaltungsneubaus</a:t>
            </a:r>
            <a:br>
              <a:rPr lang="de-CH" altLang="de-DE" sz="1400" b="1" dirty="0" smtClean="0">
                <a:latin typeface="Arial Narrow" panose="020B0606020202030204" pitchFamily="34" charset="0"/>
                <a:sym typeface="Wingdings 3" panose="05040102010807070707" pitchFamily="18" charset="2"/>
              </a:rPr>
            </a:br>
            <a:r>
              <a:rPr lang="de-CH" altLang="de-DE" sz="1400" b="1" dirty="0" smtClean="0">
                <a:latin typeface="Arial Narrow" panose="020B0606020202030204" pitchFamily="34" charset="0"/>
                <a:sym typeface="Wingdings 3" panose="05040102010807070707" pitchFamily="18" charset="2"/>
              </a:rPr>
              <a:t>von </a:t>
            </a:r>
            <a:r>
              <a:rPr lang="de-CH" altLang="de-DE" sz="1400" b="1" dirty="0">
                <a:latin typeface="Arial Narrow" panose="020B0606020202030204" pitchFamily="34" charset="0"/>
                <a:sym typeface="Wingdings 3" panose="05040102010807070707" pitchFamily="18" charset="2"/>
              </a:rPr>
              <a:t>der Safrangasse</a:t>
            </a:r>
            <a:endParaRPr lang="de-CH" altLang="de-DE" sz="1400" b="1" dirty="0" smtClean="0">
              <a:latin typeface="Arial Narrow" panose="020B0606020202030204" pitchFamily="34" charset="0"/>
              <a:sym typeface="Wingdings 3" panose="05040102010807070707" pitchFamily="18" charset="2"/>
            </a:endParaRPr>
          </a:p>
        </p:txBody>
      </p:sp>
      <p:sp>
        <p:nvSpPr>
          <p:cNvPr id="31" name="Rechteckige Legende 30"/>
          <p:cNvSpPr/>
          <p:nvPr/>
        </p:nvSpPr>
        <p:spPr>
          <a:xfrm>
            <a:off x="5499092" y="3611129"/>
            <a:ext cx="2826652" cy="461666"/>
          </a:xfrm>
          <a:prstGeom prst="wedgeRectCallout">
            <a:avLst>
              <a:gd name="adj1" fmla="val -148901"/>
              <a:gd name="adj2" fmla="val -9277"/>
            </a:avLst>
          </a:prstGeom>
          <a:solidFill>
            <a:schemeClr val="tx1">
              <a:lumMod val="50000"/>
              <a:lumOff val="50000"/>
              <a:alpha val="6000"/>
            </a:schemeClr>
          </a:solid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36000" rIns="36000" bIns="36000" numCol="1" spcCol="0" rtlCol="0" fromWordArt="0" anchor="t" anchorCtr="0" forceAA="0" compatLnSpc="1">
            <a:prstTxWarp prst="textNoShape">
              <a:avLst/>
            </a:prstTxWarp>
            <a:noAutofit/>
          </a:bodyPr>
          <a:lstStyle/>
          <a:p>
            <a:pPr algn="l">
              <a:spcBef>
                <a:spcPts val="300"/>
              </a:spcBef>
              <a:spcAft>
                <a:spcPts val="0"/>
              </a:spcAft>
            </a:pPr>
            <a:r>
              <a:rPr lang="de-CH" sz="1200" b="1" dirty="0" smtClean="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Verwaltungsneubau</a:t>
            </a:r>
            <a:br>
              <a:rPr lang="de-CH" sz="1200" b="1" dirty="0" smtClean="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br>
            <a:r>
              <a:rPr lang="de-CH" sz="1200" b="1" dirty="0" smtClean="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(zweistöckig im Polizeihof)</a:t>
            </a:r>
            <a:endParaRPr lang="de-CH" sz="1800" b="1"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2" name="Rechteckige Legende 31"/>
          <p:cNvSpPr/>
          <p:nvPr/>
        </p:nvSpPr>
        <p:spPr>
          <a:xfrm>
            <a:off x="5499091" y="5415606"/>
            <a:ext cx="2826653" cy="617906"/>
          </a:xfrm>
          <a:prstGeom prst="wedgeRectCallout">
            <a:avLst>
              <a:gd name="adj1" fmla="val -144583"/>
              <a:gd name="adj2" fmla="val -14882"/>
            </a:avLst>
          </a:prstGeom>
          <a:solidFill>
            <a:schemeClr val="tx1">
              <a:lumMod val="50000"/>
              <a:lumOff val="50000"/>
              <a:alpha val="6000"/>
            </a:schemeClr>
          </a:solid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36000" rIns="36000" bIns="36000" numCol="1" spcCol="0" rtlCol="0" fromWordArt="0" anchor="t" anchorCtr="0" forceAA="0" compatLnSpc="1">
            <a:prstTxWarp prst="textNoShape">
              <a:avLst/>
            </a:prstTxWarp>
            <a:noAutofit/>
          </a:bodyPr>
          <a:lstStyle/>
          <a:p>
            <a:pPr algn="l">
              <a:spcBef>
                <a:spcPts val="300"/>
              </a:spcBef>
              <a:spcAft>
                <a:spcPts val="0"/>
              </a:spcAft>
            </a:pPr>
            <a:r>
              <a:rPr lang="de-CH" sz="1200" b="1" dirty="0" smtClean="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Verwaltungsneubau</a:t>
            </a:r>
            <a:br>
              <a:rPr lang="de-CH" sz="1200" b="1" dirty="0" smtClean="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br>
            <a:r>
              <a:rPr lang="de-CH" sz="1200" b="1" dirty="0" smtClean="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(vierstöckig zwischen Eckstein und Weltkugel)</a:t>
            </a:r>
            <a:endParaRPr lang="de-CH" sz="1800" b="1"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10" name="Textfeld 9"/>
          <p:cNvSpPr txBox="1"/>
          <p:nvPr/>
        </p:nvSpPr>
        <p:spPr>
          <a:xfrm>
            <a:off x="7164288" y="476672"/>
            <a:ext cx="1677488" cy="234286"/>
          </a:xfrm>
          <a:prstGeom prst="rect">
            <a:avLst/>
          </a:prstGeom>
          <a:noFill/>
          <a:ln>
            <a:noFill/>
          </a:ln>
        </p:spPr>
        <p:txBody>
          <a:bodyPr wrap="square" lIns="36000" tIns="36000" rIns="0" bIns="36000" rtlCol="0">
            <a:spAutoFit/>
          </a:bodyPr>
          <a:lstStyle>
            <a:defPPr>
              <a:defRPr lang="de-DE"/>
            </a:defPPr>
            <a:lvl1pPr algn="r">
              <a:defRPr sz="1050">
                <a:solidFill>
                  <a:srgbClr val="0070C0"/>
                </a:solidFill>
              </a:defRPr>
            </a:lvl1pPr>
          </a:lstStyle>
          <a:p>
            <a:r>
              <a:rPr lang="de-CH" sz="1000" dirty="0">
                <a:sym typeface="Webdings" panose="05030102010509060703" pitchFamily="18" charset="2"/>
              </a:rPr>
              <a:t> </a:t>
            </a:r>
            <a:r>
              <a:rPr lang="de-CH" sz="1000" dirty="0" smtClean="0">
                <a:sym typeface="Webdings" panose="05030102010509060703" pitchFamily="18" charset="2"/>
              </a:rPr>
              <a:t>Dr. Raphaël Rohner</a:t>
            </a:r>
            <a:endParaRPr lang="de-CH" sz="1000" dirty="0"/>
          </a:p>
        </p:txBody>
      </p:sp>
      <p:sp>
        <p:nvSpPr>
          <p:cNvPr id="11" name="Text Box 5"/>
          <p:cNvSpPr txBox="1">
            <a:spLocks noChangeArrowheads="1"/>
          </p:cNvSpPr>
          <p:nvPr/>
        </p:nvSpPr>
        <p:spPr bwMode="auto">
          <a:xfrm>
            <a:off x="609600" y="2230121"/>
            <a:ext cx="7922840" cy="276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0" tIns="0" rIns="0" bIns="0">
            <a:spAutoFit/>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indent="0" eaLnBrk="1" hangingPunct="1">
              <a:spcBef>
                <a:spcPts val="600"/>
              </a:spcBef>
              <a:spcAft>
                <a:spcPts val="600"/>
              </a:spcAft>
              <a:defRPr/>
            </a:pPr>
            <a:r>
              <a:rPr lang="de-CH" altLang="de-DE" sz="1800" b="1" dirty="0" smtClean="0">
                <a:solidFill>
                  <a:schemeClr val="tx1">
                    <a:lumMod val="65000"/>
                    <a:lumOff val="35000"/>
                  </a:schemeClr>
                </a:solidFill>
                <a:latin typeface="+mn-lt"/>
              </a:rPr>
              <a:t>Verwaltungsneubau: Untervariante zweigeschossig im Polizeihof</a:t>
            </a:r>
          </a:p>
        </p:txBody>
      </p:sp>
    </p:spTree>
    <p:extLst>
      <p:ext uri="{BB962C8B-B14F-4D97-AF65-F5344CB8AC3E}">
        <p14:creationId xmlns:p14="http://schemas.microsoft.com/office/powerpoint/2010/main" val="3875278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6"/>
          <p:cNvSpPr txBox="1">
            <a:spLocks noChangeArrowheads="1"/>
          </p:cNvSpPr>
          <p:nvPr/>
        </p:nvSpPr>
        <p:spPr bwMode="auto">
          <a:xfrm>
            <a:off x="609600" y="914865"/>
            <a:ext cx="792284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ts val="0"/>
              </a:spcBef>
              <a:spcAft>
                <a:spcPts val="400"/>
              </a:spcAft>
            </a:pPr>
            <a:r>
              <a:rPr lang="de-DE" altLang="de-DE" b="1" dirty="0" smtClean="0">
                <a:solidFill>
                  <a:schemeClr val="bg1"/>
                </a:solidFill>
              </a:rPr>
              <a:t>Sanierungsstrategie </a:t>
            </a:r>
            <a:r>
              <a:rPr lang="de-DE" altLang="de-DE" b="1" dirty="0" err="1" smtClean="0">
                <a:solidFill>
                  <a:schemeClr val="bg1"/>
                </a:solidFill>
              </a:rPr>
              <a:t>Stadthausgeviert</a:t>
            </a:r>
            <a:r>
              <a:rPr lang="de-DE" altLang="de-DE" b="1" dirty="0" smtClean="0">
                <a:solidFill>
                  <a:schemeClr val="bg1"/>
                </a:solidFill>
              </a:rPr>
              <a:t/>
            </a:r>
            <a:br>
              <a:rPr lang="de-DE" altLang="de-DE" b="1" dirty="0" smtClean="0">
                <a:solidFill>
                  <a:schemeClr val="bg1"/>
                </a:solidFill>
              </a:rPr>
            </a:br>
            <a:r>
              <a:rPr lang="de-DE" altLang="de-DE" dirty="0" smtClean="0">
                <a:solidFill>
                  <a:schemeClr val="bg1"/>
                </a:solidFill>
              </a:rPr>
              <a:t>Bauliche Umsetzung: Verwaltungsneubau</a:t>
            </a:r>
            <a:endParaRPr lang="de-DE" altLang="de-DE" dirty="0">
              <a:solidFill>
                <a:schemeClr val="bg1"/>
              </a:solidFill>
            </a:endParaRPr>
          </a:p>
        </p:txBody>
      </p:sp>
      <p:pic>
        <p:nvPicPr>
          <p:cNvPr id="8" name="Grafik 7"/>
          <p:cNvPicPr/>
          <p:nvPr/>
        </p:nvPicPr>
        <p:blipFill>
          <a:blip r:embed="rId3" cstate="print"/>
          <a:stretch>
            <a:fillRect/>
          </a:stretch>
        </p:blipFill>
        <p:spPr>
          <a:xfrm>
            <a:off x="395536" y="3053047"/>
            <a:ext cx="6800465" cy="3096344"/>
          </a:xfrm>
          <a:prstGeom prst="rect">
            <a:avLst/>
          </a:prstGeom>
        </p:spPr>
      </p:pic>
      <p:sp>
        <p:nvSpPr>
          <p:cNvPr id="9" name="Text Box 5"/>
          <p:cNvSpPr txBox="1">
            <a:spLocks noChangeArrowheads="1"/>
          </p:cNvSpPr>
          <p:nvPr/>
        </p:nvSpPr>
        <p:spPr bwMode="auto">
          <a:xfrm>
            <a:off x="609600" y="2852936"/>
            <a:ext cx="3488538" cy="430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0" tIns="0" rIns="0" bIns="0">
            <a:spAutoFit/>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indent="0" eaLnBrk="1" hangingPunct="1">
              <a:spcBef>
                <a:spcPts val="600"/>
              </a:spcBef>
              <a:spcAft>
                <a:spcPts val="600"/>
              </a:spcAft>
              <a:tabLst>
                <a:tab pos="0" algn="l"/>
                <a:tab pos="1258888" algn="l"/>
              </a:tabLst>
              <a:defRPr/>
            </a:pPr>
            <a:r>
              <a:rPr lang="de-CH" altLang="de-DE" sz="1400" b="1" dirty="0" smtClean="0">
                <a:latin typeface="Arial Narrow" panose="020B0606020202030204" pitchFamily="34" charset="0"/>
                <a:sym typeface="Wingdings 3" panose="05040102010807070707" pitchFamily="18" charset="2"/>
              </a:rPr>
              <a:t>Schnitt durch Eckstein und Verwaltungsneubau mit durchgängigen Ebenen</a:t>
            </a:r>
          </a:p>
        </p:txBody>
      </p:sp>
      <p:sp>
        <p:nvSpPr>
          <p:cNvPr id="10" name="Textfeld 9"/>
          <p:cNvSpPr txBox="1"/>
          <p:nvPr/>
        </p:nvSpPr>
        <p:spPr>
          <a:xfrm>
            <a:off x="7164288" y="476672"/>
            <a:ext cx="1677488" cy="234286"/>
          </a:xfrm>
          <a:prstGeom prst="rect">
            <a:avLst/>
          </a:prstGeom>
          <a:noFill/>
          <a:ln>
            <a:noFill/>
          </a:ln>
        </p:spPr>
        <p:txBody>
          <a:bodyPr wrap="square" lIns="36000" tIns="36000" rIns="0" bIns="36000" rtlCol="0">
            <a:spAutoFit/>
          </a:bodyPr>
          <a:lstStyle>
            <a:defPPr>
              <a:defRPr lang="de-DE"/>
            </a:defPPr>
            <a:lvl1pPr algn="r">
              <a:defRPr sz="1050">
                <a:solidFill>
                  <a:srgbClr val="0070C0"/>
                </a:solidFill>
              </a:defRPr>
            </a:lvl1pPr>
          </a:lstStyle>
          <a:p>
            <a:r>
              <a:rPr lang="de-CH" sz="1000" dirty="0">
                <a:sym typeface="Webdings" panose="05030102010509060703" pitchFamily="18" charset="2"/>
              </a:rPr>
              <a:t> </a:t>
            </a:r>
            <a:r>
              <a:rPr lang="de-CH" sz="1000" dirty="0" smtClean="0">
                <a:sym typeface="Webdings" panose="05030102010509060703" pitchFamily="18" charset="2"/>
              </a:rPr>
              <a:t>Dr. Raphaël Rohner</a:t>
            </a:r>
            <a:endParaRPr lang="de-CH" sz="1000" dirty="0"/>
          </a:p>
        </p:txBody>
      </p:sp>
      <p:sp>
        <p:nvSpPr>
          <p:cNvPr id="6" name="Text Box 5"/>
          <p:cNvSpPr txBox="1">
            <a:spLocks noChangeArrowheads="1"/>
          </p:cNvSpPr>
          <p:nvPr/>
        </p:nvSpPr>
        <p:spPr bwMode="auto">
          <a:xfrm>
            <a:off x="609600" y="2230121"/>
            <a:ext cx="7922840" cy="276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0" tIns="0" rIns="0" bIns="0">
            <a:spAutoFit/>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indent="0" eaLnBrk="1" hangingPunct="1">
              <a:spcBef>
                <a:spcPts val="600"/>
              </a:spcBef>
              <a:spcAft>
                <a:spcPts val="600"/>
              </a:spcAft>
              <a:defRPr/>
            </a:pPr>
            <a:r>
              <a:rPr lang="de-CH" altLang="de-DE" sz="1800" b="1" dirty="0" smtClean="0">
                <a:solidFill>
                  <a:schemeClr val="tx1">
                    <a:lumMod val="65000"/>
                    <a:lumOff val="35000"/>
                  </a:schemeClr>
                </a:solidFill>
                <a:latin typeface="+mn-lt"/>
              </a:rPr>
              <a:t>Verwaltungsneubau: Untervariante zweigeschossig im Polizeihof</a:t>
            </a:r>
          </a:p>
        </p:txBody>
      </p:sp>
      <p:sp>
        <p:nvSpPr>
          <p:cNvPr id="11" name="Text Box 5"/>
          <p:cNvSpPr txBox="1">
            <a:spLocks noChangeArrowheads="1"/>
          </p:cNvSpPr>
          <p:nvPr/>
        </p:nvSpPr>
        <p:spPr bwMode="auto">
          <a:xfrm>
            <a:off x="5364088" y="6134058"/>
            <a:ext cx="894290" cy="2154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0" tIns="0" rIns="0" bIns="0">
            <a:spAutoFit/>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indent="0" eaLnBrk="1" hangingPunct="1">
              <a:spcBef>
                <a:spcPts val="600"/>
              </a:spcBef>
              <a:spcAft>
                <a:spcPts val="600"/>
              </a:spcAft>
              <a:tabLst>
                <a:tab pos="0" algn="l"/>
                <a:tab pos="1258888" algn="l"/>
              </a:tabLst>
              <a:defRPr/>
            </a:pPr>
            <a:r>
              <a:rPr lang="de-CH" altLang="de-DE" sz="1400" dirty="0" smtClean="0">
                <a:latin typeface="Arial Narrow" panose="020B0606020202030204" pitchFamily="34" charset="0"/>
                <a:sym typeface="Wingdings 3" panose="05040102010807070707" pitchFamily="18" charset="2"/>
              </a:rPr>
              <a:t>Stadthaus</a:t>
            </a:r>
          </a:p>
        </p:txBody>
      </p:sp>
      <p:sp>
        <p:nvSpPr>
          <p:cNvPr id="12" name="Text Box 5"/>
          <p:cNvSpPr txBox="1">
            <a:spLocks noChangeArrowheads="1"/>
          </p:cNvSpPr>
          <p:nvPr/>
        </p:nvSpPr>
        <p:spPr bwMode="auto">
          <a:xfrm>
            <a:off x="899592" y="6134058"/>
            <a:ext cx="3096344" cy="2154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0" tIns="0" rIns="0" bIns="0">
            <a:spAutoFit/>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indent="0" eaLnBrk="1" hangingPunct="1">
              <a:spcBef>
                <a:spcPts val="600"/>
              </a:spcBef>
              <a:spcAft>
                <a:spcPts val="600"/>
              </a:spcAft>
              <a:tabLst>
                <a:tab pos="0" algn="l"/>
                <a:tab pos="1258888" algn="l"/>
              </a:tabLst>
              <a:defRPr/>
            </a:pPr>
            <a:r>
              <a:rPr lang="de-CH" altLang="de-DE" sz="1400" dirty="0" smtClean="0">
                <a:latin typeface="Arial Narrow" panose="020B0606020202030204" pitchFamily="34" charset="0"/>
                <a:sym typeface="Wingdings 3" panose="05040102010807070707" pitchFamily="18" charset="2"/>
              </a:rPr>
              <a:t>Verwaltungsneubau, dahinter: Eckstein </a:t>
            </a:r>
          </a:p>
        </p:txBody>
      </p:sp>
    </p:spTree>
    <p:extLst>
      <p:ext uri="{BB962C8B-B14F-4D97-AF65-F5344CB8AC3E}">
        <p14:creationId xmlns:p14="http://schemas.microsoft.com/office/powerpoint/2010/main" val="1205451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6"/>
          <p:cNvSpPr txBox="1">
            <a:spLocks noChangeArrowheads="1"/>
          </p:cNvSpPr>
          <p:nvPr/>
        </p:nvSpPr>
        <p:spPr bwMode="auto">
          <a:xfrm>
            <a:off x="609600" y="914865"/>
            <a:ext cx="792284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ts val="0"/>
              </a:spcBef>
              <a:spcAft>
                <a:spcPts val="400"/>
              </a:spcAft>
            </a:pPr>
            <a:r>
              <a:rPr lang="de-DE" altLang="de-DE" b="1" dirty="0" smtClean="0">
                <a:solidFill>
                  <a:schemeClr val="bg1"/>
                </a:solidFill>
              </a:rPr>
              <a:t>Sanierungsstrategie </a:t>
            </a:r>
            <a:r>
              <a:rPr lang="de-DE" altLang="de-DE" b="1" dirty="0" err="1" smtClean="0">
                <a:solidFill>
                  <a:schemeClr val="bg1"/>
                </a:solidFill>
              </a:rPr>
              <a:t>Stadthausgeviert</a:t>
            </a:r>
            <a:r>
              <a:rPr lang="de-DE" altLang="de-DE" b="1" dirty="0" smtClean="0">
                <a:solidFill>
                  <a:schemeClr val="bg1"/>
                </a:solidFill>
              </a:rPr>
              <a:t/>
            </a:r>
            <a:br>
              <a:rPr lang="de-DE" altLang="de-DE" b="1" dirty="0" smtClean="0">
                <a:solidFill>
                  <a:schemeClr val="bg1"/>
                </a:solidFill>
              </a:rPr>
            </a:br>
            <a:r>
              <a:rPr lang="de-DE" altLang="de-DE" dirty="0" smtClean="0">
                <a:solidFill>
                  <a:schemeClr val="bg1"/>
                </a:solidFill>
              </a:rPr>
              <a:t>Bauliche Umsetzung: Verwaltungsneubau</a:t>
            </a:r>
            <a:endParaRPr lang="de-DE" altLang="de-DE" dirty="0">
              <a:solidFill>
                <a:schemeClr val="bg1"/>
              </a:solidFill>
            </a:endParaRPr>
          </a:p>
        </p:txBody>
      </p:sp>
      <p:sp>
        <p:nvSpPr>
          <p:cNvPr id="9" name="Text Box 5"/>
          <p:cNvSpPr txBox="1">
            <a:spLocks noChangeArrowheads="1"/>
          </p:cNvSpPr>
          <p:nvPr/>
        </p:nvSpPr>
        <p:spPr bwMode="auto">
          <a:xfrm>
            <a:off x="609600" y="2852936"/>
            <a:ext cx="3488538" cy="2154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0" tIns="0" rIns="0" bIns="0">
            <a:spAutoFit/>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indent="0" eaLnBrk="1" hangingPunct="1">
              <a:spcBef>
                <a:spcPts val="600"/>
              </a:spcBef>
              <a:spcAft>
                <a:spcPts val="600"/>
              </a:spcAft>
              <a:tabLst>
                <a:tab pos="0" algn="l"/>
                <a:tab pos="1258888" algn="l"/>
              </a:tabLst>
              <a:defRPr/>
            </a:pPr>
            <a:r>
              <a:rPr lang="de-CH" altLang="de-DE" sz="1400" b="1" dirty="0" smtClean="0">
                <a:latin typeface="Arial Narrow" panose="020B0606020202030204" pitchFamily="34" charset="0"/>
                <a:sym typeface="Wingdings 3" panose="05040102010807070707" pitchFamily="18" charset="2"/>
              </a:rPr>
              <a:t>Untervariante gemäss Vorlage des Stadtrates</a:t>
            </a:r>
          </a:p>
        </p:txBody>
      </p:sp>
      <p:sp>
        <p:nvSpPr>
          <p:cNvPr id="10" name="Textfeld 9"/>
          <p:cNvSpPr txBox="1"/>
          <p:nvPr/>
        </p:nvSpPr>
        <p:spPr>
          <a:xfrm>
            <a:off x="7164288" y="476672"/>
            <a:ext cx="1677488" cy="234286"/>
          </a:xfrm>
          <a:prstGeom prst="rect">
            <a:avLst/>
          </a:prstGeom>
          <a:noFill/>
          <a:ln>
            <a:noFill/>
          </a:ln>
        </p:spPr>
        <p:txBody>
          <a:bodyPr wrap="square" lIns="36000" tIns="36000" rIns="0" bIns="36000" rtlCol="0">
            <a:spAutoFit/>
          </a:bodyPr>
          <a:lstStyle>
            <a:defPPr>
              <a:defRPr lang="de-DE"/>
            </a:defPPr>
            <a:lvl1pPr algn="r">
              <a:defRPr sz="1050">
                <a:solidFill>
                  <a:srgbClr val="0070C0"/>
                </a:solidFill>
              </a:defRPr>
            </a:lvl1pPr>
          </a:lstStyle>
          <a:p>
            <a:r>
              <a:rPr lang="de-CH" sz="1000" dirty="0">
                <a:sym typeface="Webdings" panose="05030102010509060703" pitchFamily="18" charset="2"/>
              </a:rPr>
              <a:t> </a:t>
            </a:r>
            <a:r>
              <a:rPr lang="de-CH" sz="1000" dirty="0" smtClean="0">
                <a:sym typeface="Webdings" panose="05030102010509060703" pitchFamily="18" charset="2"/>
              </a:rPr>
              <a:t>Dr. Raphaël Rohner</a:t>
            </a:r>
            <a:endParaRPr lang="de-CH" sz="1000" dirty="0"/>
          </a:p>
        </p:txBody>
      </p:sp>
      <p:sp>
        <p:nvSpPr>
          <p:cNvPr id="6" name="Text Box 5"/>
          <p:cNvSpPr txBox="1">
            <a:spLocks noChangeArrowheads="1"/>
          </p:cNvSpPr>
          <p:nvPr/>
        </p:nvSpPr>
        <p:spPr bwMode="auto">
          <a:xfrm>
            <a:off x="609600" y="2230121"/>
            <a:ext cx="7922840" cy="276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0" tIns="0" rIns="0" bIns="0">
            <a:spAutoFit/>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indent="0" eaLnBrk="1" hangingPunct="1">
              <a:spcBef>
                <a:spcPts val="600"/>
              </a:spcBef>
              <a:spcAft>
                <a:spcPts val="600"/>
              </a:spcAft>
              <a:defRPr/>
            </a:pPr>
            <a:r>
              <a:rPr lang="de-CH" altLang="de-DE" sz="1800" b="1" dirty="0" smtClean="0">
                <a:solidFill>
                  <a:schemeClr val="tx1">
                    <a:lumMod val="65000"/>
                    <a:lumOff val="35000"/>
                  </a:schemeClr>
                </a:solidFill>
                <a:latin typeface="+mn-lt"/>
              </a:rPr>
              <a:t>Verwaltungsneubau: Untervariante mit vier Geschossen</a:t>
            </a:r>
          </a:p>
        </p:txBody>
      </p:sp>
      <p:sp>
        <p:nvSpPr>
          <p:cNvPr id="12" name="Text Box 5"/>
          <p:cNvSpPr txBox="1">
            <a:spLocks noChangeArrowheads="1"/>
          </p:cNvSpPr>
          <p:nvPr/>
        </p:nvSpPr>
        <p:spPr bwMode="auto">
          <a:xfrm>
            <a:off x="683568" y="5432157"/>
            <a:ext cx="3096344" cy="877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0" tIns="0" rIns="0" bIns="0">
            <a:spAutoFit/>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indent="0" eaLnBrk="1" hangingPunct="1">
              <a:spcBef>
                <a:spcPts val="300"/>
              </a:spcBef>
              <a:spcAft>
                <a:spcPts val="600"/>
              </a:spcAft>
              <a:tabLst>
                <a:tab pos="0" algn="l"/>
                <a:tab pos="987425" algn="l"/>
              </a:tabLst>
              <a:defRPr/>
            </a:pPr>
            <a:r>
              <a:rPr lang="de-CH" altLang="de-DE" sz="1400" dirty="0" smtClean="0">
                <a:latin typeface="Arial Narrow" panose="020B0606020202030204" pitchFamily="34" charset="0"/>
                <a:sym typeface="Wingdings 3" panose="05040102010807070707" pitchFamily="18" charset="2"/>
              </a:rPr>
              <a:t>Nutzfläche:	</a:t>
            </a:r>
            <a:r>
              <a:rPr lang="de-CH" altLang="de-DE" sz="1400" b="1" dirty="0" smtClean="0">
                <a:latin typeface="Arial Narrow" panose="020B0606020202030204" pitchFamily="34" charset="0"/>
                <a:sym typeface="Wingdings 3" panose="05040102010807070707" pitchFamily="18" charset="2"/>
              </a:rPr>
              <a:t>1’500 m</a:t>
            </a:r>
            <a:r>
              <a:rPr lang="de-CH" altLang="de-DE" sz="1400" b="1" baseline="30000" dirty="0" smtClean="0">
                <a:latin typeface="Arial Narrow" panose="020B0606020202030204" pitchFamily="34" charset="0"/>
                <a:sym typeface="Wingdings 3" panose="05040102010807070707" pitchFamily="18" charset="2"/>
              </a:rPr>
              <a:t>2</a:t>
            </a:r>
          </a:p>
          <a:p>
            <a:pPr marL="0" indent="0" eaLnBrk="1" hangingPunct="1">
              <a:spcBef>
                <a:spcPts val="300"/>
              </a:spcBef>
              <a:spcAft>
                <a:spcPts val="600"/>
              </a:spcAft>
              <a:tabLst>
                <a:tab pos="0" algn="l"/>
                <a:tab pos="987425" algn="l"/>
              </a:tabLst>
              <a:defRPr/>
            </a:pPr>
            <a:r>
              <a:rPr lang="de-CH" altLang="de-DE" sz="1400" dirty="0" smtClean="0">
                <a:latin typeface="Arial Narrow" panose="020B0606020202030204" pitchFamily="34" charset="0"/>
                <a:sym typeface="Wingdings 3" panose="05040102010807070707" pitchFamily="18" charset="2"/>
              </a:rPr>
              <a:t>Baukosten:	</a:t>
            </a:r>
            <a:r>
              <a:rPr lang="de-CH" altLang="de-DE" sz="1400" b="1" dirty="0" smtClean="0">
                <a:latin typeface="Arial Narrow" panose="020B0606020202030204" pitchFamily="34" charset="0"/>
                <a:sym typeface="Wingdings 3" panose="05040102010807070707" pitchFamily="18" charset="2"/>
              </a:rPr>
              <a:t>6.2 Mio. Fr</a:t>
            </a:r>
            <a:r>
              <a:rPr lang="de-CH" altLang="de-DE" sz="1400" b="1" dirty="0">
                <a:latin typeface="Arial Narrow" panose="020B0606020202030204" pitchFamily="34" charset="0"/>
                <a:sym typeface="Wingdings 3" panose="05040102010807070707" pitchFamily="18" charset="2"/>
              </a:rPr>
              <a:t>. ±25</a:t>
            </a:r>
            <a:r>
              <a:rPr lang="de-CH" altLang="de-DE" sz="1400" b="1" dirty="0" smtClean="0">
                <a:latin typeface="Arial Narrow" panose="020B0606020202030204" pitchFamily="34" charset="0"/>
                <a:sym typeface="Wingdings 3" panose="05040102010807070707" pitchFamily="18" charset="2"/>
              </a:rPr>
              <a:t>%</a:t>
            </a:r>
          </a:p>
          <a:p>
            <a:pPr marL="0" indent="0" eaLnBrk="1" hangingPunct="1">
              <a:spcBef>
                <a:spcPts val="300"/>
              </a:spcBef>
              <a:spcAft>
                <a:spcPts val="600"/>
              </a:spcAft>
              <a:tabLst>
                <a:tab pos="0" algn="l"/>
                <a:tab pos="987425" algn="l"/>
              </a:tabLst>
              <a:defRPr/>
            </a:pPr>
            <a:r>
              <a:rPr lang="de-CH" altLang="de-DE" sz="1400" dirty="0" smtClean="0">
                <a:latin typeface="Arial Narrow" panose="020B0606020202030204" pitchFamily="34" charset="0"/>
                <a:sym typeface="Wingdings 3" panose="05040102010807070707" pitchFamily="18" charset="2"/>
              </a:rPr>
              <a:t>Projektierung:	</a:t>
            </a:r>
            <a:r>
              <a:rPr lang="de-CH" altLang="de-DE" sz="1400" b="1" dirty="0" smtClean="0">
                <a:latin typeface="Arial Narrow" panose="020B0606020202030204" pitchFamily="34" charset="0"/>
                <a:sym typeface="Wingdings 3" panose="05040102010807070707" pitchFamily="18" charset="2"/>
              </a:rPr>
              <a:t>267’000 Fr.</a:t>
            </a:r>
            <a:endParaRPr lang="de-CH" altLang="de-DE" sz="1400" b="1" dirty="0">
              <a:latin typeface="Arial Narrow" panose="020B0606020202030204" pitchFamily="34" charset="0"/>
              <a:sym typeface="Wingdings 3" panose="05040102010807070707" pitchFamily="18" charset="2"/>
            </a:endParaRPr>
          </a:p>
        </p:txBody>
      </p:sp>
      <p:grpSp>
        <p:nvGrpSpPr>
          <p:cNvPr id="13" name="Gruppieren 12"/>
          <p:cNvGrpSpPr/>
          <p:nvPr/>
        </p:nvGrpSpPr>
        <p:grpSpPr>
          <a:xfrm>
            <a:off x="683568" y="3553793"/>
            <a:ext cx="2520285" cy="1675407"/>
            <a:chOff x="0" y="0"/>
            <a:chExt cx="1674496" cy="1113264"/>
          </a:xfrm>
        </p:grpSpPr>
        <p:grpSp>
          <p:nvGrpSpPr>
            <p:cNvPr id="14" name="Gruppieren 13"/>
            <p:cNvGrpSpPr/>
            <p:nvPr/>
          </p:nvGrpSpPr>
          <p:grpSpPr>
            <a:xfrm>
              <a:off x="0" y="127110"/>
              <a:ext cx="1674496" cy="986154"/>
              <a:chOff x="0" y="228600"/>
              <a:chExt cx="2660015" cy="1566545"/>
            </a:xfrm>
            <a:noFill/>
          </p:grpSpPr>
          <p:sp>
            <p:nvSpPr>
              <p:cNvPr id="16" name="Parallelogramm 15"/>
              <p:cNvSpPr/>
              <p:nvPr/>
            </p:nvSpPr>
            <p:spPr>
              <a:xfrm rot="5400000" flipH="1">
                <a:off x="304800" y="1422400"/>
                <a:ext cx="480060" cy="255270"/>
              </a:xfrm>
              <a:prstGeom prst="parallelogram">
                <a:avLst>
                  <a:gd name="adj" fmla="val 90805"/>
                </a:avLst>
              </a:prstGeom>
              <a:solidFill>
                <a:schemeClr val="bg1">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CH"/>
              </a:p>
            </p:txBody>
          </p:sp>
          <p:sp>
            <p:nvSpPr>
              <p:cNvPr id="17" name="Rechteck 16"/>
              <p:cNvSpPr/>
              <p:nvPr/>
            </p:nvSpPr>
            <p:spPr>
              <a:xfrm>
                <a:off x="0" y="1549400"/>
                <a:ext cx="421005" cy="245745"/>
              </a:xfrm>
              <a:prstGeom prst="rect">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CH"/>
              </a:p>
            </p:txBody>
          </p:sp>
          <p:sp>
            <p:nvSpPr>
              <p:cNvPr id="18" name="Rechteck 17"/>
              <p:cNvSpPr/>
              <p:nvPr/>
            </p:nvSpPr>
            <p:spPr>
              <a:xfrm>
                <a:off x="0" y="1295400"/>
                <a:ext cx="421005" cy="245745"/>
              </a:xfrm>
              <a:prstGeom prst="rect">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CH"/>
              </a:p>
            </p:txBody>
          </p:sp>
          <p:sp>
            <p:nvSpPr>
              <p:cNvPr id="19" name="Rechteck 18"/>
              <p:cNvSpPr/>
              <p:nvPr/>
            </p:nvSpPr>
            <p:spPr>
              <a:xfrm>
                <a:off x="673100" y="1308100"/>
                <a:ext cx="1730375" cy="245745"/>
              </a:xfrm>
              <a:prstGeom prst="rect">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CH"/>
              </a:p>
            </p:txBody>
          </p:sp>
          <p:sp>
            <p:nvSpPr>
              <p:cNvPr id="20" name="Parallelogramm 19"/>
              <p:cNvSpPr/>
              <p:nvPr/>
            </p:nvSpPr>
            <p:spPr>
              <a:xfrm rot="5400000" flipH="1">
                <a:off x="304800" y="1174750"/>
                <a:ext cx="480060" cy="255270"/>
              </a:xfrm>
              <a:prstGeom prst="parallelogram">
                <a:avLst>
                  <a:gd name="adj" fmla="val 90805"/>
                </a:avLst>
              </a:prstGeom>
              <a:solidFill>
                <a:schemeClr val="bg1">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CH"/>
              </a:p>
            </p:txBody>
          </p:sp>
          <p:sp>
            <p:nvSpPr>
              <p:cNvPr id="21" name="Rechteck 20"/>
              <p:cNvSpPr/>
              <p:nvPr/>
            </p:nvSpPr>
            <p:spPr>
              <a:xfrm>
                <a:off x="673100" y="1060450"/>
                <a:ext cx="1730375" cy="245745"/>
              </a:xfrm>
              <a:prstGeom prst="rect">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CH"/>
              </a:p>
            </p:txBody>
          </p:sp>
          <p:sp>
            <p:nvSpPr>
              <p:cNvPr id="22" name="Gleichschenkliges Dreieck 21"/>
              <p:cNvSpPr/>
              <p:nvPr/>
            </p:nvSpPr>
            <p:spPr>
              <a:xfrm>
                <a:off x="1492250" y="228600"/>
                <a:ext cx="922814" cy="591835"/>
              </a:xfrm>
              <a:prstGeom prst="triangle">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CH"/>
              </a:p>
            </p:txBody>
          </p:sp>
          <p:cxnSp>
            <p:nvCxnSpPr>
              <p:cNvPr id="23" name="Gerader Verbinder 22"/>
              <p:cNvCxnSpPr/>
              <p:nvPr/>
            </p:nvCxnSpPr>
            <p:spPr>
              <a:xfrm>
                <a:off x="1695450" y="565150"/>
                <a:ext cx="503555" cy="0"/>
              </a:xfrm>
              <a:prstGeom prst="line">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sp>
            <p:nvSpPr>
              <p:cNvPr id="24" name="Rechteck 23"/>
              <p:cNvSpPr/>
              <p:nvPr/>
            </p:nvSpPr>
            <p:spPr>
              <a:xfrm>
                <a:off x="1492250" y="819150"/>
                <a:ext cx="911224" cy="245746"/>
              </a:xfrm>
              <a:prstGeom prst="rect">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CH"/>
              </a:p>
            </p:txBody>
          </p:sp>
          <p:cxnSp>
            <p:nvCxnSpPr>
              <p:cNvPr id="25" name="Gerader Verbinder 24"/>
              <p:cNvCxnSpPr/>
              <p:nvPr/>
            </p:nvCxnSpPr>
            <p:spPr>
              <a:xfrm>
                <a:off x="508000" y="820634"/>
                <a:ext cx="972191" cy="0"/>
              </a:xfrm>
              <a:prstGeom prst="line">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26" name="Gerader Verbinder 25"/>
              <p:cNvCxnSpPr/>
              <p:nvPr/>
            </p:nvCxnSpPr>
            <p:spPr>
              <a:xfrm flipH="1">
                <a:off x="0" y="814284"/>
                <a:ext cx="511176" cy="467360"/>
              </a:xfrm>
              <a:prstGeom prst="line">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sp>
            <p:nvSpPr>
              <p:cNvPr id="27" name="Parallelogramm 26"/>
              <p:cNvSpPr/>
              <p:nvPr/>
            </p:nvSpPr>
            <p:spPr>
              <a:xfrm rot="5400000" flipH="1">
                <a:off x="2292350" y="698500"/>
                <a:ext cx="480060" cy="255270"/>
              </a:xfrm>
              <a:prstGeom prst="parallelogram">
                <a:avLst>
                  <a:gd name="adj" fmla="val 90805"/>
                </a:avLst>
              </a:prstGeom>
              <a:solidFill>
                <a:schemeClr val="bg1">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CH"/>
              </a:p>
            </p:txBody>
          </p:sp>
          <p:sp>
            <p:nvSpPr>
              <p:cNvPr id="28" name="Parallelogramm 27"/>
              <p:cNvSpPr/>
              <p:nvPr/>
            </p:nvSpPr>
            <p:spPr>
              <a:xfrm rot="5400000" flipH="1">
                <a:off x="2292350" y="939800"/>
                <a:ext cx="480060" cy="255270"/>
              </a:xfrm>
              <a:prstGeom prst="parallelogram">
                <a:avLst>
                  <a:gd name="adj" fmla="val 90805"/>
                </a:avLst>
              </a:prstGeom>
              <a:solidFill>
                <a:schemeClr val="bg1">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CH"/>
              </a:p>
            </p:txBody>
          </p:sp>
          <p:sp>
            <p:nvSpPr>
              <p:cNvPr id="29" name="Parallelogramm 28"/>
              <p:cNvSpPr/>
              <p:nvPr/>
            </p:nvSpPr>
            <p:spPr>
              <a:xfrm rot="5400000" flipH="1">
                <a:off x="2292350" y="1187450"/>
                <a:ext cx="480060" cy="255270"/>
              </a:xfrm>
              <a:prstGeom prst="parallelogram">
                <a:avLst>
                  <a:gd name="adj" fmla="val 90805"/>
                </a:avLst>
              </a:prstGeom>
              <a:solidFill>
                <a:schemeClr val="bg1">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CH"/>
              </a:p>
            </p:txBody>
          </p:sp>
        </p:grpSp>
        <p:sp>
          <p:nvSpPr>
            <p:cNvPr id="15" name="Parallelogramm 14"/>
            <p:cNvSpPr/>
            <p:nvPr/>
          </p:nvSpPr>
          <p:spPr>
            <a:xfrm rot="3066983" flipH="1">
              <a:off x="1213422" y="131445"/>
              <a:ext cx="479425" cy="216535"/>
            </a:xfrm>
            <a:prstGeom prst="parallelogram">
              <a:avLst>
                <a:gd name="adj" fmla="val 6386"/>
              </a:avLst>
            </a:prstGeom>
            <a:solidFill>
              <a:schemeClr val="bg1">
                <a:lumMod val="9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CH"/>
            </a:p>
          </p:txBody>
        </p:sp>
      </p:grpSp>
      <p:grpSp>
        <p:nvGrpSpPr>
          <p:cNvPr id="30" name="Gruppieren 29"/>
          <p:cNvGrpSpPr/>
          <p:nvPr/>
        </p:nvGrpSpPr>
        <p:grpSpPr>
          <a:xfrm>
            <a:off x="4507075" y="3546141"/>
            <a:ext cx="2520280" cy="1683059"/>
            <a:chOff x="0" y="0"/>
            <a:chExt cx="1674586" cy="1118237"/>
          </a:xfrm>
        </p:grpSpPr>
        <p:cxnSp>
          <p:nvCxnSpPr>
            <p:cNvPr id="31" name="Gerader Verbinder 30"/>
            <p:cNvCxnSpPr/>
            <p:nvPr/>
          </p:nvCxnSpPr>
          <p:spPr>
            <a:xfrm>
              <a:off x="318977" y="191386"/>
              <a:ext cx="856235" cy="0"/>
            </a:xfrm>
            <a:prstGeom prst="lin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grpSp>
          <p:nvGrpSpPr>
            <p:cNvPr id="32" name="Gruppieren 31"/>
            <p:cNvGrpSpPr/>
            <p:nvPr/>
          </p:nvGrpSpPr>
          <p:grpSpPr>
            <a:xfrm>
              <a:off x="0" y="0"/>
              <a:ext cx="1674586" cy="1118237"/>
              <a:chOff x="0" y="0"/>
              <a:chExt cx="1674586" cy="1118237"/>
            </a:xfrm>
          </p:grpSpPr>
          <p:sp>
            <p:nvSpPr>
              <p:cNvPr id="33" name="Parallelogramm 32"/>
              <p:cNvSpPr/>
              <p:nvPr/>
            </p:nvSpPr>
            <p:spPr>
              <a:xfrm rot="5400000" flipH="1">
                <a:off x="195015" y="885499"/>
                <a:ext cx="302266" cy="160694"/>
              </a:xfrm>
              <a:prstGeom prst="parallelogram">
                <a:avLst>
                  <a:gd name="adj" fmla="val 90805"/>
                </a:avLst>
              </a:prstGeom>
              <a:solidFill>
                <a:schemeClr val="bg1">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CH"/>
              </a:p>
            </p:txBody>
          </p:sp>
          <p:sp>
            <p:nvSpPr>
              <p:cNvPr id="34" name="Rechteck 33"/>
              <p:cNvSpPr/>
              <p:nvPr/>
            </p:nvSpPr>
            <p:spPr>
              <a:xfrm>
                <a:off x="0" y="963505"/>
                <a:ext cx="265025" cy="154732"/>
              </a:xfrm>
              <a:prstGeom prst="rect">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CH"/>
              </a:p>
            </p:txBody>
          </p:sp>
          <p:sp>
            <p:nvSpPr>
              <p:cNvPr id="35" name="Rechteck 34"/>
              <p:cNvSpPr/>
              <p:nvPr/>
            </p:nvSpPr>
            <p:spPr>
              <a:xfrm>
                <a:off x="0" y="803160"/>
                <a:ext cx="265025" cy="154732"/>
              </a:xfrm>
              <a:prstGeom prst="rect">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CH"/>
              </a:p>
            </p:txBody>
          </p:sp>
          <p:sp>
            <p:nvSpPr>
              <p:cNvPr id="36" name="Parallelogramm 35"/>
              <p:cNvSpPr/>
              <p:nvPr/>
            </p:nvSpPr>
            <p:spPr>
              <a:xfrm rot="5400000" flipH="1">
                <a:off x="195015" y="729488"/>
                <a:ext cx="302266" cy="160694"/>
              </a:xfrm>
              <a:prstGeom prst="parallelogram">
                <a:avLst>
                  <a:gd name="adj" fmla="val 90805"/>
                </a:avLst>
              </a:prstGeom>
              <a:solidFill>
                <a:schemeClr val="bg1">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CH"/>
              </a:p>
            </p:txBody>
          </p:sp>
          <p:sp>
            <p:nvSpPr>
              <p:cNvPr id="37" name="Rechteck 36"/>
              <p:cNvSpPr/>
              <p:nvPr/>
            </p:nvSpPr>
            <p:spPr>
              <a:xfrm>
                <a:off x="424698" y="504139"/>
                <a:ext cx="1089281" cy="154732"/>
              </a:xfrm>
              <a:prstGeom prst="rect">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CH"/>
              </a:p>
            </p:txBody>
          </p:sp>
          <p:sp>
            <p:nvSpPr>
              <p:cNvPr id="38" name="Rechteck 37"/>
              <p:cNvSpPr/>
              <p:nvPr/>
            </p:nvSpPr>
            <p:spPr>
              <a:xfrm>
                <a:off x="424698" y="655816"/>
                <a:ext cx="1089281" cy="154732"/>
              </a:xfrm>
              <a:prstGeom prst="rect">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CH"/>
              </a:p>
            </p:txBody>
          </p:sp>
          <p:sp>
            <p:nvSpPr>
              <p:cNvPr id="39" name="Rechteck 38"/>
              <p:cNvSpPr/>
              <p:nvPr/>
            </p:nvSpPr>
            <p:spPr>
              <a:xfrm>
                <a:off x="0" y="491138"/>
                <a:ext cx="265025" cy="154732"/>
              </a:xfrm>
              <a:prstGeom prst="rect">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CH"/>
              </a:p>
            </p:txBody>
          </p:sp>
          <p:cxnSp>
            <p:nvCxnSpPr>
              <p:cNvPr id="40" name="Gerader Verbinder 39"/>
              <p:cNvCxnSpPr/>
              <p:nvPr/>
            </p:nvCxnSpPr>
            <p:spPr>
              <a:xfrm flipH="1">
                <a:off x="0" y="196449"/>
                <a:ext cx="321788" cy="294270"/>
              </a:xfrm>
              <a:prstGeom prst="lin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sp>
            <p:nvSpPr>
              <p:cNvPr id="41" name="Parallelogramm 40"/>
              <p:cNvSpPr/>
              <p:nvPr/>
            </p:nvSpPr>
            <p:spPr>
              <a:xfrm rot="5400000" flipH="1">
                <a:off x="195015" y="413131"/>
                <a:ext cx="302266" cy="160694"/>
              </a:xfrm>
              <a:prstGeom prst="parallelogram">
                <a:avLst>
                  <a:gd name="adj" fmla="val 90805"/>
                </a:avLst>
              </a:prstGeom>
              <a:solidFill>
                <a:schemeClr val="bg1">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CH"/>
              </a:p>
            </p:txBody>
          </p:sp>
          <p:sp>
            <p:nvSpPr>
              <p:cNvPr id="42" name="Parallelogramm 41"/>
              <p:cNvSpPr/>
              <p:nvPr/>
            </p:nvSpPr>
            <p:spPr>
              <a:xfrm rot="5400000" flipH="1">
                <a:off x="1443106" y="430466"/>
                <a:ext cx="302266" cy="160694"/>
              </a:xfrm>
              <a:prstGeom prst="parallelogram">
                <a:avLst>
                  <a:gd name="adj" fmla="val 90805"/>
                </a:avLst>
              </a:prstGeom>
              <a:solidFill>
                <a:schemeClr val="bg1">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CH"/>
              </a:p>
            </p:txBody>
          </p:sp>
          <p:sp>
            <p:nvSpPr>
              <p:cNvPr id="43" name="Parallelogramm 42"/>
              <p:cNvSpPr/>
              <p:nvPr/>
            </p:nvSpPr>
            <p:spPr>
              <a:xfrm rot="5400000" flipH="1">
                <a:off x="195015" y="573477"/>
                <a:ext cx="302266" cy="160694"/>
              </a:xfrm>
              <a:prstGeom prst="parallelogram">
                <a:avLst>
                  <a:gd name="adj" fmla="val 90805"/>
                </a:avLst>
              </a:prstGeom>
              <a:solidFill>
                <a:schemeClr val="bg1">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CH"/>
              </a:p>
            </p:txBody>
          </p:sp>
          <p:sp>
            <p:nvSpPr>
              <p:cNvPr id="44" name="Rechteck 43"/>
              <p:cNvSpPr/>
              <p:nvPr/>
            </p:nvSpPr>
            <p:spPr>
              <a:xfrm>
                <a:off x="0" y="647149"/>
                <a:ext cx="265025" cy="154732"/>
              </a:xfrm>
              <a:prstGeom prst="rect">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CH"/>
              </a:p>
            </p:txBody>
          </p:sp>
          <p:sp>
            <p:nvSpPr>
              <p:cNvPr id="45" name="Parallelogramm 44"/>
              <p:cNvSpPr/>
              <p:nvPr/>
            </p:nvSpPr>
            <p:spPr>
              <a:xfrm rot="5400000" flipH="1">
                <a:off x="1443106" y="582144"/>
                <a:ext cx="302266" cy="160694"/>
              </a:xfrm>
              <a:prstGeom prst="parallelogram">
                <a:avLst>
                  <a:gd name="adj" fmla="val 90805"/>
                </a:avLst>
              </a:prstGeom>
              <a:solidFill>
                <a:schemeClr val="bg1">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CH"/>
              </a:p>
            </p:txBody>
          </p:sp>
          <p:sp>
            <p:nvSpPr>
              <p:cNvPr id="46" name="Parallelogramm 45"/>
              <p:cNvSpPr/>
              <p:nvPr/>
            </p:nvSpPr>
            <p:spPr>
              <a:xfrm rot="5400000" flipH="1">
                <a:off x="1443106" y="738155"/>
                <a:ext cx="302266" cy="160694"/>
              </a:xfrm>
              <a:prstGeom prst="parallelogram">
                <a:avLst>
                  <a:gd name="adj" fmla="val 90805"/>
                </a:avLst>
              </a:prstGeom>
              <a:solidFill>
                <a:schemeClr val="bg1">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CH"/>
              </a:p>
            </p:txBody>
          </p:sp>
          <p:sp>
            <p:nvSpPr>
              <p:cNvPr id="47" name="Rechteck 46"/>
              <p:cNvSpPr/>
              <p:nvPr/>
            </p:nvSpPr>
            <p:spPr>
              <a:xfrm>
                <a:off x="424698" y="811828"/>
                <a:ext cx="1089281" cy="154732"/>
              </a:xfrm>
              <a:prstGeom prst="rect">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CH"/>
              </a:p>
            </p:txBody>
          </p:sp>
          <p:sp>
            <p:nvSpPr>
              <p:cNvPr id="48" name="Freihandform 47"/>
              <p:cNvSpPr/>
              <p:nvPr/>
            </p:nvSpPr>
            <p:spPr>
              <a:xfrm>
                <a:off x="1061745" y="131445"/>
                <a:ext cx="452967" cy="374650"/>
              </a:xfrm>
              <a:custGeom>
                <a:avLst/>
                <a:gdLst>
                  <a:gd name="connsiteX0" fmla="*/ 452967 w 452967"/>
                  <a:gd name="connsiteY0" fmla="*/ 374650 h 374650"/>
                  <a:gd name="connsiteX1" fmla="*/ 167217 w 452967"/>
                  <a:gd name="connsiteY1" fmla="*/ 0 h 374650"/>
                  <a:gd name="connsiteX2" fmla="*/ 0 w 452967"/>
                  <a:gd name="connsiteY2" fmla="*/ 211667 h 374650"/>
                </a:gdLst>
                <a:ahLst/>
                <a:cxnLst>
                  <a:cxn ang="0">
                    <a:pos x="connsiteX0" y="connsiteY0"/>
                  </a:cxn>
                  <a:cxn ang="0">
                    <a:pos x="connsiteX1" y="connsiteY1"/>
                  </a:cxn>
                  <a:cxn ang="0">
                    <a:pos x="connsiteX2" y="connsiteY2"/>
                  </a:cxn>
                </a:cxnLst>
                <a:rect l="l" t="t" r="r" b="b"/>
                <a:pathLst>
                  <a:path w="452967" h="374650">
                    <a:moveTo>
                      <a:pt x="452967" y="374650"/>
                    </a:moveTo>
                    <a:lnTo>
                      <a:pt x="167217" y="0"/>
                    </a:lnTo>
                    <a:lnTo>
                      <a:pt x="0" y="211667"/>
                    </a:lnTo>
                  </a:path>
                </a:pathLst>
              </a:cu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CH"/>
              </a:p>
            </p:txBody>
          </p:sp>
          <p:sp>
            <p:nvSpPr>
              <p:cNvPr id="49" name="Rechteck 48"/>
              <p:cNvSpPr/>
              <p:nvPr/>
            </p:nvSpPr>
            <p:spPr>
              <a:xfrm>
                <a:off x="424698" y="348127"/>
                <a:ext cx="1089025" cy="154305"/>
              </a:xfrm>
              <a:prstGeom prst="rect">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CH"/>
              </a:p>
            </p:txBody>
          </p:sp>
          <p:sp>
            <p:nvSpPr>
              <p:cNvPr id="50" name="Parallelogramm 49"/>
              <p:cNvSpPr/>
              <p:nvPr/>
            </p:nvSpPr>
            <p:spPr>
              <a:xfrm rot="3066983" flipH="1">
                <a:off x="1213422" y="131445"/>
                <a:ext cx="479425" cy="216535"/>
              </a:xfrm>
              <a:prstGeom prst="parallelogram">
                <a:avLst>
                  <a:gd name="adj" fmla="val 6386"/>
                </a:avLst>
              </a:prstGeom>
              <a:solidFill>
                <a:schemeClr val="bg1">
                  <a:lumMod val="9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CH"/>
              </a:p>
            </p:txBody>
          </p:sp>
        </p:grpSp>
      </p:grpSp>
      <p:sp>
        <p:nvSpPr>
          <p:cNvPr id="51" name="Text Box 5"/>
          <p:cNvSpPr txBox="1">
            <a:spLocks noChangeArrowheads="1"/>
          </p:cNvSpPr>
          <p:nvPr/>
        </p:nvSpPr>
        <p:spPr bwMode="auto">
          <a:xfrm>
            <a:off x="4427984" y="2881527"/>
            <a:ext cx="3488538" cy="2154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0" tIns="0" rIns="0" bIns="0">
            <a:spAutoFit/>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indent="0" eaLnBrk="1" hangingPunct="1">
              <a:spcBef>
                <a:spcPts val="600"/>
              </a:spcBef>
              <a:spcAft>
                <a:spcPts val="600"/>
              </a:spcAft>
              <a:tabLst>
                <a:tab pos="0" algn="l"/>
                <a:tab pos="1258888" algn="l"/>
              </a:tabLst>
              <a:defRPr/>
            </a:pPr>
            <a:r>
              <a:rPr lang="de-CH" altLang="de-DE" sz="1400" b="1" dirty="0" smtClean="0">
                <a:latin typeface="Arial Narrow" panose="020B0606020202030204" pitchFamily="34" charset="0"/>
                <a:sym typeface="Wingdings 3" panose="05040102010807070707" pitchFamily="18" charset="2"/>
              </a:rPr>
              <a:t>Untervariante gemäss Bericht der SPK</a:t>
            </a:r>
          </a:p>
        </p:txBody>
      </p:sp>
      <p:sp>
        <p:nvSpPr>
          <p:cNvPr id="52" name="Text Box 5"/>
          <p:cNvSpPr txBox="1">
            <a:spLocks noChangeArrowheads="1"/>
          </p:cNvSpPr>
          <p:nvPr/>
        </p:nvSpPr>
        <p:spPr bwMode="auto">
          <a:xfrm>
            <a:off x="819385" y="3735462"/>
            <a:ext cx="1211554" cy="430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0" tIns="0" rIns="0" bIns="0">
            <a:spAutoFit/>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indent="0" algn="ctr" eaLnBrk="1" hangingPunct="1">
              <a:spcBef>
                <a:spcPts val="600"/>
              </a:spcBef>
              <a:spcAft>
                <a:spcPts val="600"/>
              </a:spcAft>
              <a:tabLst>
                <a:tab pos="0" algn="l"/>
                <a:tab pos="1258888" algn="l"/>
              </a:tabLst>
              <a:defRPr/>
            </a:pPr>
            <a:r>
              <a:rPr lang="de-CH" altLang="de-DE" sz="1400" b="1" dirty="0" smtClean="0">
                <a:solidFill>
                  <a:srgbClr val="FF0000"/>
                </a:solidFill>
                <a:latin typeface="Arial Narrow" panose="020B0606020202030204" pitchFamily="34" charset="0"/>
                <a:sym typeface="Wingdings 3" panose="05040102010807070707" pitchFamily="18" charset="2"/>
              </a:rPr>
              <a:t>zwei</a:t>
            </a:r>
            <a:r>
              <a:rPr lang="de-CH" altLang="de-DE" sz="1400" b="1" dirty="0" smtClean="0">
                <a:solidFill>
                  <a:schemeClr val="tx1">
                    <a:lumMod val="65000"/>
                    <a:lumOff val="35000"/>
                  </a:schemeClr>
                </a:solidFill>
                <a:latin typeface="Arial Narrow" panose="020B0606020202030204" pitchFamily="34" charset="0"/>
                <a:sym typeface="Wingdings 3" panose="05040102010807070707" pitchFamily="18" charset="2"/>
              </a:rPr>
              <a:t>geschossig</a:t>
            </a:r>
            <a:br>
              <a:rPr lang="de-CH" altLang="de-DE" sz="1400" b="1" dirty="0" smtClean="0">
                <a:solidFill>
                  <a:schemeClr val="tx1">
                    <a:lumMod val="65000"/>
                    <a:lumOff val="35000"/>
                  </a:schemeClr>
                </a:solidFill>
                <a:latin typeface="Arial Narrow" panose="020B0606020202030204" pitchFamily="34" charset="0"/>
                <a:sym typeface="Wingdings 3" panose="05040102010807070707" pitchFamily="18" charset="2"/>
              </a:rPr>
            </a:br>
            <a:r>
              <a:rPr lang="de-CH" altLang="de-DE" sz="1400" b="1" dirty="0" smtClean="0">
                <a:solidFill>
                  <a:schemeClr val="tx1">
                    <a:lumMod val="65000"/>
                    <a:lumOff val="35000"/>
                  </a:schemeClr>
                </a:solidFill>
                <a:latin typeface="Arial Narrow" panose="020B0606020202030204" pitchFamily="34" charset="0"/>
                <a:sym typeface="Wingdings 3" panose="05040102010807070707" pitchFamily="18" charset="2"/>
              </a:rPr>
              <a:t>im Polizeihof</a:t>
            </a:r>
          </a:p>
        </p:txBody>
      </p:sp>
      <p:sp>
        <p:nvSpPr>
          <p:cNvPr id="53" name="Text Box 5"/>
          <p:cNvSpPr txBox="1">
            <a:spLocks noChangeArrowheads="1"/>
          </p:cNvSpPr>
          <p:nvPr/>
        </p:nvSpPr>
        <p:spPr bwMode="auto">
          <a:xfrm>
            <a:off x="1200207" y="3913833"/>
            <a:ext cx="739637" cy="6155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0" tIns="0" rIns="0" bIns="0">
            <a:spAutoFit/>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indent="0" eaLnBrk="1" hangingPunct="1">
              <a:spcBef>
                <a:spcPts val="600"/>
              </a:spcBef>
              <a:spcAft>
                <a:spcPts val="600"/>
              </a:spcAft>
              <a:tabLst>
                <a:tab pos="0" algn="l"/>
                <a:tab pos="1258888" algn="l"/>
              </a:tabLst>
              <a:defRPr/>
            </a:pPr>
            <a:r>
              <a:rPr lang="de-CH" altLang="de-DE" sz="4000" b="1" dirty="0" smtClean="0">
                <a:solidFill>
                  <a:schemeClr val="tx1">
                    <a:lumMod val="65000"/>
                    <a:lumOff val="35000"/>
                  </a:schemeClr>
                </a:solidFill>
                <a:latin typeface="Arial Narrow" panose="020B0606020202030204" pitchFamily="34" charset="0"/>
                <a:sym typeface="Wingdings 3" panose="05040102010807070707" pitchFamily="18" charset="2"/>
              </a:rPr>
              <a:t></a:t>
            </a:r>
          </a:p>
        </p:txBody>
      </p:sp>
      <p:sp>
        <p:nvSpPr>
          <p:cNvPr id="54" name="Text Box 5"/>
          <p:cNvSpPr txBox="1">
            <a:spLocks noChangeArrowheads="1"/>
          </p:cNvSpPr>
          <p:nvPr/>
        </p:nvSpPr>
        <p:spPr bwMode="auto">
          <a:xfrm>
            <a:off x="4723099" y="3286145"/>
            <a:ext cx="1211554" cy="430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0" tIns="0" rIns="0" bIns="0">
            <a:spAutoFit/>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indent="0" algn="ctr" eaLnBrk="1" hangingPunct="1">
              <a:spcBef>
                <a:spcPts val="600"/>
              </a:spcBef>
              <a:spcAft>
                <a:spcPts val="600"/>
              </a:spcAft>
              <a:tabLst>
                <a:tab pos="0" algn="l"/>
                <a:tab pos="1258888" algn="l"/>
              </a:tabLst>
              <a:defRPr/>
            </a:pPr>
            <a:r>
              <a:rPr lang="de-CH" altLang="de-DE" sz="1400" b="1" dirty="0" smtClean="0">
                <a:solidFill>
                  <a:srgbClr val="FF0000"/>
                </a:solidFill>
                <a:latin typeface="Arial Narrow" panose="020B0606020202030204" pitchFamily="34" charset="0"/>
                <a:sym typeface="Wingdings 3" panose="05040102010807070707" pitchFamily="18" charset="2"/>
              </a:rPr>
              <a:t>vier</a:t>
            </a:r>
            <a:r>
              <a:rPr lang="de-CH" altLang="de-DE" sz="1400" b="1" dirty="0" smtClean="0">
                <a:solidFill>
                  <a:schemeClr val="tx1">
                    <a:lumMod val="65000"/>
                    <a:lumOff val="35000"/>
                  </a:schemeClr>
                </a:solidFill>
                <a:latin typeface="Arial Narrow" panose="020B0606020202030204" pitchFamily="34" charset="0"/>
                <a:sym typeface="Wingdings 3" panose="05040102010807070707" pitchFamily="18" charset="2"/>
              </a:rPr>
              <a:t>geschossig</a:t>
            </a:r>
            <a:br>
              <a:rPr lang="de-CH" altLang="de-DE" sz="1400" b="1" dirty="0" smtClean="0">
                <a:solidFill>
                  <a:schemeClr val="tx1">
                    <a:lumMod val="65000"/>
                    <a:lumOff val="35000"/>
                  </a:schemeClr>
                </a:solidFill>
                <a:latin typeface="Arial Narrow" panose="020B0606020202030204" pitchFamily="34" charset="0"/>
                <a:sym typeface="Wingdings 3" panose="05040102010807070707" pitchFamily="18" charset="2"/>
              </a:rPr>
            </a:br>
            <a:r>
              <a:rPr lang="de-CH" altLang="de-DE" sz="1400" b="1" dirty="0" smtClean="0">
                <a:solidFill>
                  <a:schemeClr val="tx1">
                    <a:lumMod val="65000"/>
                    <a:lumOff val="35000"/>
                  </a:schemeClr>
                </a:solidFill>
                <a:latin typeface="Arial Narrow" panose="020B0606020202030204" pitchFamily="34" charset="0"/>
                <a:sym typeface="Wingdings 3" panose="05040102010807070707" pitchFamily="18" charset="2"/>
              </a:rPr>
              <a:t>im Polizeihof</a:t>
            </a:r>
          </a:p>
        </p:txBody>
      </p:sp>
      <p:sp>
        <p:nvSpPr>
          <p:cNvPr id="55" name="Text Box 5"/>
          <p:cNvSpPr txBox="1">
            <a:spLocks noChangeArrowheads="1"/>
          </p:cNvSpPr>
          <p:nvPr/>
        </p:nvSpPr>
        <p:spPr bwMode="auto">
          <a:xfrm>
            <a:off x="5074387" y="3435247"/>
            <a:ext cx="739637" cy="6155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0" tIns="0" rIns="0" bIns="0">
            <a:spAutoFit/>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indent="0" eaLnBrk="1" hangingPunct="1">
              <a:spcBef>
                <a:spcPts val="600"/>
              </a:spcBef>
              <a:spcAft>
                <a:spcPts val="600"/>
              </a:spcAft>
              <a:tabLst>
                <a:tab pos="0" algn="l"/>
                <a:tab pos="1258888" algn="l"/>
              </a:tabLst>
              <a:defRPr/>
            </a:pPr>
            <a:r>
              <a:rPr lang="de-CH" altLang="de-DE" sz="4000" b="1" dirty="0" smtClean="0">
                <a:solidFill>
                  <a:schemeClr val="tx1">
                    <a:lumMod val="65000"/>
                    <a:lumOff val="35000"/>
                  </a:schemeClr>
                </a:solidFill>
                <a:latin typeface="Arial Narrow" panose="020B0606020202030204" pitchFamily="34" charset="0"/>
                <a:sym typeface="Wingdings 3" panose="05040102010807070707" pitchFamily="18" charset="2"/>
              </a:rPr>
              <a:t></a:t>
            </a:r>
          </a:p>
        </p:txBody>
      </p:sp>
      <p:sp>
        <p:nvSpPr>
          <p:cNvPr id="56" name="Text Box 5"/>
          <p:cNvSpPr txBox="1">
            <a:spLocks noChangeArrowheads="1"/>
          </p:cNvSpPr>
          <p:nvPr/>
        </p:nvSpPr>
        <p:spPr bwMode="auto">
          <a:xfrm>
            <a:off x="5239737" y="4097854"/>
            <a:ext cx="1211554" cy="1846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0" tIns="0" rIns="0" bIns="0">
            <a:spAutoFit/>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indent="0" eaLnBrk="1" hangingPunct="1">
              <a:spcBef>
                <a:spcPts val="600"/>
              </a:spcBef>
              <a:spcAft>
                <a:spcPts val="600"/>
              </a:spcAft>
              <a:tabLst>
                <a:tab pos="0" algn="l"/>
                <a:tab pos="1258888" algn="l"/>
              </a:tabLst>
              <a:defRPr/>
            </a:pPr>
            <a:r>
              <a:rPr lang="de-CH" altLang="de-DE" sz="1200" dirty="0" smtClean="0">
                <a:latin typeface="Arial Narrow" panose="020B0606020202030204" pitchFamily="34" charset="0"/>
                <a:sym typeface="Wingdings 3" panose="05040102010807070707" pitchFamily="18" charset="2"/>
              </a:rPr>
              <a:t>zus. Dachgeschoss</a:t>
            </a:r>
          </a:p>
        </p:txBody>
      </p:sp>
      <p:sp>
        <p:nvSpPr>
          <p:cNvPr id="57" name="Text Box 5"/>
          <p:cNvSpPr txBox="1">
            <a:spLocks noChangeArrowheads="1"/>
          </p:cNvSpPr>
          <p:nvPr/>
        </p:nvSpPr>
        <p:spPr bwMode="auto">
          <a:xfrm>
            <a:off x="5239737" y="4332159"/>
            <a:ext cx="1211554" cy="1846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0" tIns="0" rIns="0" bIns="0">
            <a:spAutoFit/>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indent="0" eaLnBrk="1" hangingPunct="1">
              <a:spcBef>
                <a:spcPts val="600"/>
              </a:spcBef>
              <a:spcAft>
                <a:spcPts val="600"/>
              </a:spcAft>
              <a:tabLst>
                <a:tab pos="0" algn="l"/>
                <a:tab pos="1258888" algn="l"/>
              </a:tabLst>
              <a:defRPr/>
            </a:pPr>
            <a:r>
              <a:rPr lang="de-CH" altLang="de-DE" sz="1200" dirty="0" smtClean="0">
                <a:latin typeface="Arial Narrow" panose="020B0606020202030204" pitchFamily="34" charset="0"/>
                <a:sym typeface="Wingdings 3" panose="05040102010807070707" pitchFamily="18" charset="2"/>
              </a:rPr>
              <a:t>zus. Geschoss</a:t>
            </a:r>
          </a:p>
        </p:txBody>
      </p:sp>
      <p:sp>
        <p:nvSpPr>
          <p:cNvPr id="58" name="Text Box 5"/>
          <p:cNvSpPr txBox="1">
            <a:spLocks noChangeArrowheads="1"/>
          </p:cNvSpPr>
          <p:nvPr/>
        </p:nvSpPr>
        <p:spPr bwMode="auto">
          <a:xfrm>
            <a:off x="4499992" y="5432157"/>
            <a:ext cx="3096344" cy="877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0" tIns="0" rIns="0" bIns="0">
            <a:spAutoFit/>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indent="0" eaLnBrk="1" hangingPunct="1">
              <a:spcBef>
                <a:spcPts val="300"/>
              </a:spcBef>
              <a:spcAft>
                <a:spcPts val="600"/>
              </a:spcAft>
              <a:tabLst>
                <a:tab pos="0" algn="l"/>
                <a:tab pos="987425" algn="l"/>
              </a:tabLst>
              <a:defRPr/>
            </a:pPr>
            <a:r>
              <a:rPr lang="de-CH" altLang="de-DE" sz="1400" dirty="0" smtClean="0">
                <a:latin typeface="Arial Narrow" panose="020B0606020202030204" pitchFamily="34" charset="0"/>
                <a:sym typeface="Wingdings 3" panose="05040102010807070707" pitchFamily="18" charset="2"/>
              </a:rPr>
              <a:t>Nutzfläche:	</a:t>
            </a:r>
            <a:r>
              <a:rPr lang="de-CH" altLang="de-DE" sz="1400" b="1" dirty="0" smtClean="0">
                <a:latin typeface="Arial Narrow" panose="020B0606020202030204" pitchFamily="34" charset="0"/>
                <a:sym typeface="Wingdings 3" panose="05040102010807070707" pitchFamily="18" charset="2"/>
              </a:rPr>
              <a:t>1’800 m</a:t>
            </a:r>
            <a:r>
              <a:rPr lang="de-CH" altLang="de-DE" sz="1400" b="1" baseline="30000" dirty="0" smtClean="0">
                <a:latin typeface="Arial Narrow" panose="020B0606020202030204" pitchFamily="34" charset="0"/>
                <a:sym typeface="Wingdings 3" panose="05040102010807070707" pitchFamily="18" charset="2"/>
              </a:rPr>
              <a:t>2</a:t>
            </a:r>
          </a:p>
          <a:p>
            <a:pPr marL="0" indent="0" eaLnBrk="1" hangingPunct="1">
              <a:spcBef>
                <a:spcPts val="300"/>
              </a:spcBef>
              <a:spcAft>
                <a:spcPts val="600"/>
              </a:spcAft>
              <a:tabLst>
                <a:tab pos="0" algn="l"/>
                <a:tab pos="987425" algn="l"/>
              </a:tabLst>
              <a:defRPr/>
            </a:pPr>
            <a:r>
              <a:rPr lang="de-CH" altLang="de-DE" sz="1400" dirty="0" smtClean="0">
                <a:latin typeface="Arial Narrow" panose="020B0606020202030204" pitchFamily="34" charset="0"/>
                <a:sym typeface="Wingdings 3" panose="05040102010807070707" pitchFamily="18" charset="2"/>
              </a:rPr>
              <a:t>Baukosten:	</a:t>
            </a:r>
            <a:r>
              <a:rPr lang="de-CH" altLang="de-DE" sz="1400" b="1" dirty="0" smtClean="0">
                <a:latin typeface="Arial Narrow" panose="020B0606020202030204" pitchFamily="34" charset="0"/>
                <a:sym typeface="Wingdings 3" panose="05040102010807070707" pitchFamily="18" charset="2"/>
              </a:rPr>
              <a:t>7.5 Mio. Fr</a:t>
            </a:r>
            <a:r>
              <a:rPr lang="de-CH" altLang="de-DE" sz="1400" b="1" dirty="0">
                <a:latin typeface="Arial Narrow" panose="020B0606020202030204" pitchFamily="34" charset="0"/>
                <a:sym typeface="Wingdings 3" panose="05040102010807070707" pitchFamily="18" charset="2"/>
              </a:rPr>
              <a:t>. ±25</a:t>
            </a:r>
            <a:r>
              <a:rPr lang="de-CH" altLang="de-DE" sz="1400" b="1" dirty="0" smtClean="0">
                <a:latin typeface="Arial Narrow" panose="020B0606020202030204" pitchFamily="34" charset="0"/>
                <a:sym typeface="Wingdings 3" panose="05040102010807070707" pitchFamily="18" charset="2"/>
              </a:rPr>
              <a:t>%</a:t>
            </a:r>
          </a:p>
          <a:p>
            <a:pPr marL="0" indent="0" eaLnBrk="1" hangingPunct="1">
              <a:spcBef>
                <a:spcPts val="300"/>
              </a:spcBef>
              <a:spcAft>
                <a:spcPts val="600"/>
              </a:spcAft>
              <a:tabLst>
                <a:tab pos="0" algn="l"/>
                <a:tab pos="987425" algn="l"/>
              </a:tabLst>
              <a:defRPr/>
            </a:pPr>
            <a:r>
              <a:rPr lang="de-CH" altLang="de-DE" sz="1400" dirty="0" smtClean="0">
                <a:latin typeface="Arial Narrow" panose="020B0606020202030204" pitchFamily="34" charset="0"/>
                <a:sym typeface="Wingdings 3" panose="05040102010807070707" pitchFamily="18" charset="2"/>
              </a:rPr>
              <a:t>Projektierung:	</a:t>
            </a:r>
            <a:r>
              <a:rPr lang="de-CH" altLang="de-DE" sz="1400" b="1" dirty="0" smtClean="0">
                <a:latin typeface="Arial Narrow" panose="020B0606020202030204" pitchFamily="34" charset="0"/>
                <a:sym typeface="Wingdings 3" panose="05040102010807070707" pitchFamily="18" charset="2"/>
              </a:rPr>
              <a:t>357’000 Fr.</a:t>
            </a:r>
            <a:endParaRPr lang="de-CH" altLang="de-DE" sz="1400" b="1" dirty="0">
              <a:latin typeface="Arial Narrow" panose="020B0606020202030204" pitchFamily="34" charset="0"/>
              <a:sym typeface="Wingdings 3" panose="05040102010807070707" pitchFamily="18" charset="2"/>
            </a:endParaRPr>
          </a:p>
        </p:txBody>
      </p:sp>
    </p:spTree>
    <p:extLst>
      <p:ext uri="{BB962C8B-B14F-4D97-AF65-F5344CB8AC3E}">
        <p14:creationId xmlns:p14="http://schemas.microsoft.com/office/powerpoint/2010/main" val="2482966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6451" y="2132856"/>
            <a:ext cx="4322669" cy="4464496"/>
          </a:xfrm>
          <a:prstGeom prst="rect">
            <a:avLst/>
          </a:prstGeom>
        </p:spPr>
      </p:pic>
      <p:sp>
        <p:nvSpPr>
          <p:cNvPr id="7" name="Text Box 6"/>
          <p:cNvSpPr txBox="1">
            <a:spLocks noChangeArrowheads="1"/>
          </p:cNvSpPr>
          <p:nvPr/>
        </p:nvSpPr>
        <p:spPr bwMode="auto">
          <a:xfrm>
            <a:off x="609600" y="914865"/>
            <a:ext cx="792284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ts val="0"/>
              </a:spcBef>
              <a:spcAft>
                <a:spcPts val="400"/>
              </a:spcAft>
            </a:pPr>
            <a:r>
              <a:rPr lang="de-DE" altLang="de-DE" b="1" dirty="0" smtClean="0">
                <a:solidFill>
                  <a:schemeClr val="bg1"/>
                </a:solidFill>
              </a:rPr>
              <a:t>Sanierungsstrategie </a:t>
            </a:r>
            <a:r>
              <a:rPr lang="de-DE" altLang="de-DE" b="1" dirty="0" err="1" smtClean="0">
                <a:solidFill>
                  <a:schemeClr val="bg1"/>
                </a:solidFill>
              </a:rPr>
              <a:t>Stadthausgeviert</a:t>
            </a:r>
            <a:r>
              <a:rPr lang="de-DE" altLang="de-DE" b="1" dirty="0" smtClean="0">
                <a:solidFill>
                  <a:schemeClr val="bg1"/>
                </a:solidFill>
              </a:rPr>
              <a:t/>
            </a:r>
            <a:br>
              <a:rPr lang="de-DE" altLang="de-DE" b="1" dirty="0" smtClean="0">
                <a:solidFill>
                  <a:schemeClr val="bg1"/>
                </a:solidFill>
              </a:rPr>
            </a:br>
            <a:r>
              <a:rPr lang="de-DE" altLang="de-DE" dirty="0" smtClean="0">
                <a:solidFill>
                  <a:schemeClr val="bg1"/>
                </a:solidFill>
              </a:rPr>
              <a:t>Bauliche Umsetzung: Variante ohne Verwaltungsneubau</a:t>
            </a:r>
            <a:endParaRPr lang="de-DE" altLang="de-DE" dirty="0">
              <a:solidFill>
                <a:schemeClr val="bg1"/>
              </a:solidFill>
            </a:endParaRPr>
          </a:p>
        </p:txBody>
      </p:sp>
      <p:sp>
        <p:nvSpPr>
          <p:cNvPr id="32" name="Rechteckige Legende 31"/>
          <p:cNvSpPr/>
          <p:nvPr/>
        </p:nvSpPr>
        <p:spPr>
          <a:xfrm>
            <a:off x="4860032" y="3933056"/>
            <a:ext cx="2397568" cy="504056"/>
          </a:xfrm>
          <a:prstGeom prst="wedgeRectCallout">
            <a:avLst>
              <a:gd name="adj1" fmla="val -120796"/>
              <a:gd name="adj2" fmla="val 141117"/>
            </a:avLst>
          </a:prstGeom>
          <a:solidFill>
            <a:schemeClr val="tx1">
              <a:lumMod val="50000"/>
              <a:lumOff val="50000"/>
              <a:alpha val="6000"/>
            </a:schemeClr>
          </a:solid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36000" rIns="36000" bIns="36000" numCol="1" spcCol="0" rtlCol="0" fromWordArt="0" anchor="t" anchorCtr="0" forceAA="0" compatLnSpc="1">
            <a:prstTxWarp prst="textNoShape">
              <a:avLst/>
            </a:prstTxWarp>
            <a:noAutofit/>
          </a:bodyPr>
          <a:lstStyle/>
          <a:p>
            <a:pPr algn="l">
              <a:spcBef>
                <a:spcPts val="300"/>
              </a:spcBef>
              <a:spcAft>
                <a:spcPts val="0"/>
              </a:spcAft>
            </a:pPr>
            <a:r>
              <a:rPr lang="de-CH" sz="1200" b="1"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Grosser Klostergarten</a:t>
            </a:r>
          </a:p>
          <a:p>
            <a:pPr algn="l">
              <a:spcBef>
                <a:spcPts val="300"/>
              </a:spcBef>
              <a:spcAft>
                <a:spcPts val="0"/>
              </a:spcAft>
            </a:pPr>
            <a:r>
              <a:rPr lang="de-CH" sz="1200" i="1" dirty="0" smtClean="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«Grüne Lunge inmitten der Stadt!»</a:t>
            </a:r>
            <a:endParaRPr lang="de-CH" sz="1800" i="1" dirty="0">
              <a:effectLst/>
              <a:latin typeface="Arial" panose="020B0604020202020204" pitchFamily="34" charset="0"/>
              <a:ea typeface="Times New Roman" panose="02020603050405020304" pitchFamily="18" charset="0"/>
              <a:cs typeface="Times New Roman" panose="02020603050405020304" pitchFamily="18" charset="0"/>
            </a:endParaRPr>
          </a:p>
        </p:txBody>
      </p:sp>
      <p:grpSp>
        <p:nvGrpSpPr>
          <p:cNvPr id="36" name="Gruppieren 35"/>
          <p:cNvGrpSpPr/>
          <p:nvPr/>
        </p:nvGrpSpPr>
        <p:grpSpPr>
          <a:xfrm>
            <a:off x="578840" y="2726422"/>
            <a:ext cx="6873480" cy="3654906"/>
            <a:chOff x="578840" y="2726422"/>
            <a:chExt cx="6873480" cy="3654906"/>
          </a:xfrm>
        </p:grpSpPr>
        <p:grpSp>
          <p:nvGrpSpPr>
            <p:cNvPr id="15" name="Gruppieren 14"/>
            <p:cNvGrpSpPr/>
            <p:nvPr/>
          </p:nvGrpSpPr>
          <p:grpSpPr>
            <a:xfrm>
              <a:off x="578840" y="2726422"/>
              <a:ext cx="3705128" cy="3654906"/>
              <a:chOff x="578840" y="2726422"/>
              <a:chExt cx="3705128" cy="3654906"/>
            </a:xfrm>
          </p:grpSpPr>
          <p:cxnSp>
            <p:nvCxnSpPr>
              <p:cNvPr id="5" name="Gerade Verbindung mit Pfeil 4"/>
              <p:cNvCxnSpPr/>
              <p:nvPr/>
            </p:nvCxnSpPr>
            <p:spPr bwMode="auto">
              <a:xfrm>
                <a:off x="609600" y="4797152"/>
                <a:ext cx="722040" cy="0"/>
              </a:xfrm>
              <a:prstGeom prst="straightConnector1">
                <a:avLst/>
              </a:prstGeom>
              <a:solidFill>
                <a:schemeClr val="accent1"/>
              </a:solidFill>
              <a:ln w="28575" cap="flat" cmpd="sng" algn="ctr">
                <a:solidFill>
                  <a:srgbClr val="FF0000"/>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Gerade Verbindung mit Pfeil 21"/>
              <p:cNvCxnSpPr/>
              <p:nvPr/>
            </p:nvCxnSpPr>
            <p:spPr bwMode="auto">
              <a:xfrm flipV="1">
                <a:off x="2411760" y="5085184"/>
                <a:ext cx="0" cy="1296144"/>
              </a:xfrm>
              <a:prstGeom prst="straightConnector1">
                <a:avLst/>
              </a:prstGeom>
              <a:solidFill>
                <a:schemeClr val="accent1"/>
              </a:solidFill>
              <a:ln w="28575" cap="flat" cmpd="sng" algn="ctr">
                <a:solidFill>
                  <a:srgbClr val="FF0000"/>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Gerade Verbindung mit Pfeil 22"/>
              <p:cNvCxnSpPr/>
              <p:nvPr/>
            </p:nvCxnSpPr>
            <p:spPr bwMode="auto">
              <a:xfrm flipH="1">
                <a:off x="1547664" y="5132025"/>
                <a:ext cx="432048" cy="0"/>
              </a:xfrm>
              <a:prstGeom prst="straightConnector1">
                <a:avLst/>
              </a:prstGeom>
              <a:solidFill>
                <a:schemeClr val="accent1"/>
              </a:solidFill>
              <a:ln w="28575" cap="flat" cmpd="sng" algn="ctr">
                <a:solidFill>
                  <a:srgbClr val="FF0000"/>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Gerade Verbindung mit Pfeil 29"/>
              <p:cNvCxnSpPr/>
              <p:nvPr/>
            </p:nvCxnSpPr>
            <p:spPr bwMode="auto">
              <a:xfrm flipH="1">
                <a:off x="2699792" y="3789040"/>
                <a:ext cx="1584176" cy="0"/>
              </a:xfrm>
              <a:prstGeom prst="straightConnector1">
                <a:avLst/>
              </a:prstGeom>
              <a:solidFill>
                <a:schemeClr val="accent1"/>
              </a:solidFill>
              <a:ln w="28575" cap="flat" cmpd="sng" algn="ctr">
                <a:solidFill>
                  <a:srgbClr val="FF0000"/>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Freihandform 12"/>
              <p:cNvSpPr/>
              <p:nvPr/>
            </p:nvSpPr>
            <p:spPr bwMode="auto">
              <a:xfrm>
                <a:off x="2223083" y="2726422"/>
                <a:ext cx="176168" cy="1082180"/>
              </a:xfrm>
              <a:custGeom>
                <a:avLst/>
                <a:gdLst>
                  <a:gd name="connsiteX0" fmla="*/ 176168 w 176168"/>
                  <a:gd name="connsiteY0" fmla="*/ 0 h 1082180"/>
                  <a:gd name="connsiteX1" fmla="*/ 176168 w 176168"/>
                  <a:gd name="connsiteY1" fmla="*/ 813732 h 1082180"/>
                  <a:gd name="connsiteX2" fmla="*/ 0 w 176168"/>
                  <a:gd name="connsiteY2" fmla="*/ 813732 h 1082180"/>
                  <a:gd name="connsiteX3" fmla="*/ 0 w 176168"/>
                  <a:gd name="connsiteY3" fmla="*/ 1082180 h 1082180"/>
                </a:gdLst>
                <a:ahLst/>
                <a:cxnLst>
                  <a:cxn ang="0">
                    <a:pos x="connsiteX0" y="connsiteY0"/>
                  </a:cxn>
                  <a:cxn ang="0">
                    <a:pos x="connsiteX1" y="connsiteY1"/>
                  </a:cxn>
                  <a:cxn ang="0">
                    <a:pos x="connsiteX2" y="connsiteY2"/>
                  </a:cxn>
                  <a:cxn ang="0">
                    <a:pos x="connsiteX3" y="connsiteY3"/>
                  </a:cxn>
                </a:cxnLst>
                <a:rect l="l" t="t" r="r" b="b"/>
                <a:pathLst>
                  <a:path w="176168" h="1082180">
                    <a:moveTo>
                      <a:pt x="176168" y="0"/>
                    </a:moveTo>
                    <a:lnTo>
                      <a:pt x="176168" y="813732"/>
                    </a:lnTo>
                    <a:lnTo>
                      <a:pt x="0" y="813732"/>
                    </a:lnTo>
                    <a:lnTo>
                      <a:pt x="0" y="1082180"/>
                    </a:lnTo>
                  </a:path>
                </a:pathLst>
              </a:custGeom>
              <a:noFill/>
              <a:ln w="28575" cap="flat" cmpd="sng" algn="ctr">
                <a:solidFill>
                  <a:srgbClr val="FF0000"/>
                </a:solidFill>
                <a:prstDash val="solid"/>
                <a:round/>
                <a:headEnd type="triangle"/>
                <a:tailEnd type="triangle"/>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endParaRPr>
              </a:p>
            </p:txBody>
          </p:sp>
          <p:sp>
            <p:nvSpPr>
              <p:cNvPr id="14" name="Freihandform 13"/>
              <p:cNvSpPr/>
              <p:nvPr/>
            </p:nvSpPr>
            <p:spPr bwMode="auto">
              <a:xfrm>
                <a:off x="578840" y="5268286"/>
                <a:ext cx="645953" cy="662731"/>
              </a:xfrm>
              <a:custGeom>
                <a:avLst/>
                <a:gdLst>
                  <a:gd name="connsiteX0" fmla="*/ 0 w 645953"/>
                  <a:gd name="connsiteY0" fmla="*/ 662731 h 662731"/>
                  <a:gd name="connsiteX1" fmla="*/ 352338 w 645953"/>
                  <a:gd name="connsiteY1" fmla="*/ 662731 h 662731"/>
                  <a:gd name="connsiteX2" fmla="*/ 352338 w 645953"/>
                  <a:gd name="connsiteY2" fmla="*/ 494951 h 662731"/>
                  <a:gd name="connsiteX3" fmla="*/ 226503 w 645953"/>
                  <a:gd name="connsiteY3" fmla="*/ 494951 h 662731"/>
                  <a:gd name="connsiteX4" fmla="*/ 226503 w 645953"/>
                  <a:gd name="connsiteY4" fmla="*/ 0 h 662731"/>
                  <a:gd name="connsiteX5" fmla="*/ 645953 w 645953"/>
                  <a:gd name="connsiteY5" fmla="*/ 0 h 662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5953" h="662731">
                    <a:moveTo>
                      <a:pt x="0" y="662731"/>
                    </a:moveTo>
                    <a:lnTo>
                      <a:pt x="352338" y="662731"/>
                    </a:lnTo>
                    <a:lnTo>
                      <a:pt x="352338" y="494951"/>
                    </a:lnTo>
                    <a:lnTo>
                      <a:pt x="226503" y="494951"/>
                    </a:lnTo>
                    <a:lnTo>
                      <a:pt x="226503" y="0"/>
                    </a:lnTo>
                    <a:lnTo>
                      <a:pt x="645953" y="0"/>
                    </a:lnTo>
                  </a:path>
                </a:pathLst>
              </a:custGeom>
              <a:noFill/>
              <a:ln w="28575" cap="flat" cmpd="sng" algn="ctr">
                <a:solidFill>
                  <a:srgbClr val="FF0000"/>
                </a:solidFill>
                <a:prstDash val="solid"/>
                <a:round/>
                <a:headEnd type="triangle"/>
                <a:tailEnd type="triangle"/>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endParaRPr>
              </a:p>
            </p:txBody>
          </p:sp>
        </p:grpSp>
        <p:grpSp>
          <p:nvGrpSpPr>
            <p:cNvPr id="35" name="Gruppieren 34"/>
            <p:cNvGrpSpPr/>
            <p:nvPr/>
          </p:nvGrpSpPr>
          <p:grpSpPr>
            <a:xfrm>
              <a:off x="4860032" y="4764176"/>
              <a:ext cx="2592288" cy="215444"/>
              <a:chOff x="4860032" y="4764176"/>
              <a:chExt cx="2592288" cy="215444"/>
            </a:xfrm>
          </p:grpSpPr>
          <p:cxnSp>
            <p:nvCxnSpPr>
              <p:cNvPr id="33" name="Gerade Verbindung mit Pfeil 32"/>
              <p:cNvCxnSpPr/>
              <p:nvPr/>
            </p:nvCxnSpPr>
            <p:spPr bwMode="auto">
              <a:xfrm>
                <a:off x="4860032" y="4869160"/>
                <a:ext cx="360040" cy="0"/>
              </a:xfrm>
              <a:prstGeom prst="straightConnector1">
                <a:avLst/>
              </a:prstGeom>
              <a:solidFill>
                <a:schemeClr val="accent1"/>
              </a:solidFill>
              <a:ln w="28575" cap="flat" cmpd="sng" algn="ctr">
                <a:solidFill>
                  <a:srgbClr val="FF0000"/>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4" name="Text Box 5"/>
              <p:cNvSpPr txBox="1">
                <a:spLocks noChangeArrowheads="1"/>
              </p:cNvSpPr>
              <p:nvPr/>
            </p:nvSpPr>
            <p:spPr bwMode="auto">
              <a:xfrm>
                <a:off x="5286126" y="4764176"/>
                <a:ext cx="2166194" cy="2154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0" tIns="0" rIns="0" bIns="0">
                <a:spAutoFit/>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indent="0" eaLnBrk="1" hangingPunct="1">
                  <a:spcBef>
                    <a:spcPts val="600"/>
                  </a:spcBef>
                  <a:spcAft>
                    <a:spcPts val="600"/>
                  </a:spcAft>
                  <a:tabLst>
                    <a:tab pos="0" algn="l"/>
                    <a:tab pos="1258888" algn="l"/>
                  </a:tabLst>
                  <a:defRPr/>
                </a:pPr>
                <a:r>
                  <a:rPr lang="de-CH" altLang="de-DE" sz="1400" dirty="0" smtClean="0">
                    <a:latin typeface="Arial Narrow" panose="020B0606020202030204" pitchFamily="34" charset="0"/>
                    <a:sym typeface="Wingdings 3" panose="05040102010807070707" pitchFamily="18" charset="2"/>
                  </a:rPr>
                  <a:t>Zugänge in den Klostergarten</a:t>
                </a:r>
              </a:p>
            </p:txBody>
          </p:sp>
        </p:grpSp>
      </p:grpSp>
      <p:sp>
        <p:nvSpPr>
          <p:cNvPr id="17" name="Textfeld 16"/>
          <p:cNvSpPr txBox="1"/>
          <p:nvPr/>
        </p:nvSpPr>
        <p:spPr>
          <a:xfrm>
            <a:off x="7164288" y="476672"/>
            <a:ext cx="1677488" cy="234286"/>
          </a:xfrm>
          <a:prstGeom prst="rect">
            <a:avLst/>
          </a:prstGeom>
          <a:noFill/>
          <a:ln>
            <a:noFill/>
          </a:ln>
        </p:spPr>
        <p:txBody>
          <a:bodyPr wrap="square" lIns="36000" tIns="36000" rIns="0" bIns="36000" rtlCol="0">
            <a:spAutoFit/>
          </a:bodyPr>
          <a:lstStyle>
            <a:defPPr>
              <a:defRPr lang="de-DE"/>
            </a:defPPr>
            <a:lvl1pPr algn="r">
              <a:defRPr sz="1050">
                <a:solidFill>
                  <a:srgbClr val="0070C0"/>
                </a:solidFill>
              </a:defRPr>
            </a:lvl1pPr>
          </a:lstStyle>
          <a:p>
            <a:r>
              <a:rPr lang="de-CH" sz="1000" dirty="0">
                <a:sym typeface="Webdings" panose="05030102010509060703" pitchFamily="18" charset="2"/>
              </a:rPr>
              <a:t> </a:t>
            </a:r>
            <a:r>
              <a:rPr lang="de-CH" sz="1000" dirty="0" smtClean="0">
                <a:sym typeface="Webdings" panose="05030102010509060703" pitchFamily="18" charset="2"/>
              </a:rPr>
              <a:t>Dr. Raphaël Rohner</a:t>
            </a:r>
            <a:endParaRPr lang="de-CH" sz="1000" dirty="0"/>
          </a:p>
        </p:txBody>
      </p:sp>
    </p:spTree>
    <p:extLst>
      <p:ext uri="{BB962C8B-B14F-4D97-AF65-F5344CB8AC3E}">
        <p14:creationId xmlns:p14="http://schemas.microsoft.com/office/powerpoint/2010/main" val="2644683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6"/>
          <p:cNvSpPr txBox="1">
            <a:spLocks noChangeArrowheads="1"/>
          </p:cNvSpPr>
          <p:nvPr/>
        </p:nvSpPr>
        <p:spPr bwMode="auto">
          <a:xfrm>
            <a:off x="609600" y="914865"/>
            <a:ext cx="705802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ts val="0"/>
              </a:spcBef>
              <a:spcAft>
                <a:spcPts val="400"/>
              </a:spcAft>
            </a:pPr>
            <a:r>
              <a:rPr lang="de-DE" altLang="de-DE" b="1" dirty="0" smtClean="0">
                <a:solidFill>
                  <a:schemeClr val="bg1"/>
                </a:solidFill>
              </a:rPr>
              <a:t>Sanierungsstrategie </a:t>
            </a:r>
            <a:r>
              <a:rPr lang="de-DE" altLang="de-DE" b="1" dirty="0" err="1" smtClean="0">
                <a:solidFill>
                  <a:schemeClr val="bg1"/>
                </a:solidFill>
              </a:rPr>
              <a:t>Stadthausgeviert</a:t>
            </a:r>
            <a:r>
              <a:rPr lang="de-DE" altLang="de-DE" b="1" dirty="0" smtClean="0">
                <a:solidFill>
                  <a:schemeClr val="bg1"/>
                </a:solidFill>
              </a:rPr>
              <a:t/>
            </a:r>
            <a:br>
              <a:rPr lang="de-DE" altLang="de-DE" b="1" dirty="0" smtClean="0">
                <a:solidFill>
                  <a:schemeClr val="bg1"/>
                </a:solidFill>
              </a:rPr>
            </a:br>
            <a:r>
              <a:rPr lang="de-DE" altLang="de-DE" dirty="0" smtClean="0">
                <a:solidFill>
                  <a:schemeClr val="bg1"/>
                </a:solidFill>
              </a:rPr>
              <a:t>Übersicht</a:t>
            </a:r>
            <a:endParaRPr lang="de-DE" altLang="de-DE" dirty="0">
              <a:solidFill>
                <a:schemeClr val="bg1"/>
              </a:solidFill>
            </a:endParaRPr>
          </a:p>
        </p:txBody>
      </p:sp>
      <p:sp>
        <p:nvSpPr>
          <p:cNvPr id="8" name="Text Box 4"/>
          <p:cNvSpPr txBox="1">
            <a:spLocks noChangeArrowheads="1"/>
          </p:cNvSpPr>
          <p:nvPr/>
        </p:nvSpPr>
        <p:spPr bwMode="auto">
          <a:xfrm>
            <a:off x="2915816" y="2286000"/>
            <a:ext cx="3888432" cy="2303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342900" indent="-342900">
              <a:spcBef>
                <a:spcPts val="1000"/>
              </a:spcBef>
              <a:spcAft>
                <a:spcPts val="0"/>
              </a:spcAft>
              <a:buClr>
                <a:schemeClr val="bg1">
                  <a:lumMod val="50000"/>
                </a:schemeClr>
              </a:buClr>
              <a:buAutoNum type="arabicPeriod"/>
            </a:pPr>
            <a:r>
              <a:rPr lang="de-CH" altLang="de-DE" sz="1800" dirty="0" smtClean="0">
                <a:solidFill>
                  <a:schemeClr val="tx1">
                    <a:lumMod val="75000"/>
                    <a:lumOff val="25000"/>
                  </a:schemeClr>
                </a:solidFill>
              </a:rPr>
              <a:t>Ausgangslage</a:t>
            </a:r>
            <a:endParaRPr lang="de-CH" altLang="de-DE" sz="1800" dirty="0">
              <a:solidFill>
                <a:schemeClr val="tx1">
                  <a:lumMod val="75000"/>
                  <a:lumOff val="25000"/>
                </a:schemeClr>
              </a:solidFill>
            </a:endParaRPr>
          </a:p>
          <a:p>
            <a:pPr marL="342900" indent="-342900">
              <a:spcBef>
                <a:spcPts val="1000"/>
              </a:spcBef>
              <a:spcAft>
                <a:spcPts val="0"/>
              </a:spcAft>
              <a:buClr>
                <a:schemeClr val="bg1">
                  <a:lumMod val="50000"/>
                </a:schemeClr>
              </a:buClr>
              <a:buFont typeface="+mj-lt"/>
              <a:buAutoNum type="arabicPeriod" startAt="2"/>
            </a:pPr>
            <a:r>
              <a:rPr lang="de-CH" altLang="de-DE" sz="1800" dirty="0" smtClean="0">
                <a:solidFill>
                  <a:schemeClr val="tx1">
                    <a:lumMod val="75000"/>
                    <a:lumOff val="25000"/>
                  </a:schemeClr>
                </a:solidFill>
              </a:rPr>
              <a:t>Geeignete Nutzungen</a:t>
            </a:r>
          </a:p>
          <a:p>
            <a:pPr marL="342900" indent="-342900">
              <a:spcBef>
                <a:spcPts val="1000"/>
              </a:spcBef>
              <a:spcAft>
                <a:spcPts val="0"/>
              </a:spcAft>
              <a:buClr>
                <a:schemeClr val="bg1">
                  <a:lumMod val="50000"/>
                </a:schemeClr>
              </a:buClr>
              <a:buFont typeface="+mj-lt"/>
              <a:buAutoNum type="arabicPeriod" startAt="2"/>
            </a:pPr>
            <a:r>
              <a:rPr lang="de-CH" altLang="de-DE" sz="1800" dirty="0" smtClean="0">
                <a:solidFill>
                  <a:schemeClr val="tx1">
                    <a:lumMod val="75000"/>
                    <a:lumOff val="25000"/>
                  </a:schemeClr>
                </a:solidFill>
              </a:rPr>
              <a:t>Bauliche Umsetzung</a:t>
            </a:r>
          </a:p>
          <a:p>
            <a:pPr marL="342900" indent="-342900">
              <a:spcBef>
                <a:spcPts val="1000"/>
              </a:spcBef>
              <a:spcAft>
                <a:spcPts val="0"/>
              </a:spcAft>
              <a:buClr>
                <a:schemeClr val="bg1">
                  <a:lumMod val="50000"/>
                </a:schemeClr>
              </a:buClr>
              <a:buFont typeface="+mj-lt"/>
              <a:buAutoNum type="arabicPeriod" startAt="2"/>
            </a:pPr>
            <a:r>
              <a:rPr lang="de-CH" altLang="de-DE" sz="1800" dirty="0" smtClean="0">
                <a:solidFill>
                  <a:schemeClr val="tx1">
                    <a:lumMod val="75000"/>
                    <a:lumOff val="25000"/>
                  </a:schemeClr>
                </a:solidFill>
              </a:rPr>
              <a:t>Geschätztes Investitionsvolumen</a:t>
            </a:r>
          </a:p>
          <a:p>
            <a:pPr marL="342900" indent="-342900">
              <a:spcBef>
                <a:spcPts val="1000"/>
              </a:spcBef>
              <a:spcAft>
                <a:spcPts val="0"/>
              </a:spcAft>
              <a:buClr>
                <a:schemeClr val="bg1">
                  <a:lumMod val="50000"/>
                </a:schemeClr>
              </a:buClr>
              <a:buFont typeface="+mj-lt"/>
              <a:buAutoNum type="arabicPeriod" startAt="2"/>
            </a:pPr>
            <a:r>
              <a:rPr lang="de-CH" altLang="de-DE" sz="1800" dirty="0" smtClean="0">
                <a:solidFill>
                  <a:schemeClr val="tx1">
                    <a:lumMod val="75000"/>
                    <a:lumOff val="25000"/>
                  </a:schemeClr>
                </a:solidFill>
              </a:rPr>
              <a:t>Vorgehen</a:t>
            </a:r>
          </a:p>
          <a:p>
            <a:pPr marL="342900" indent="-342900">
              <a:spcBef>
                <a:spcPts val="1000"/>
              </a:spcBef>
              <a:spcAft>
                <a:spcPts val="0"/>
              </a:spcAft>
              <a:buClr>
                <a:schemeClr val="bg1">
                  <a:lumMod val="50000"/>
                </a:schemeClr>
              </a:buClr>
              <a:buFont typeface="+mj-lt"/>
              <a:buAutoNum type="arabicPeriod" startAt="2"/>
            </a:pPr>
            <a:r>
              <a:rPr lang="de-CH" altLang="de-DE" sz="1800" dirty="0" smtClean="0">
                <a:solidFill>
                  <a:schemeClr val="tx1">
                    <a:lumMod val="75000"/>
                    <a:lumOff val="25000"/>
                  </a:schemeClr>
                </a:solidFill>
              </a:rPr>
              <a:t>Würdigung</a:t>
            </a:r>
          </a:p>
        </p:txBody>
      </p:sp>
      <p:sp>
        <p:nvSpPr>
          <p:cNvPr id="6" name="Rechteck 5"/>
          <p:cNvSpPr/>
          <p:nvPr/>
        </p:nvSpPr>
        <p:spPr bwMode="auto">
          <a:xfrm>
            <a:off x="2771800" y="3462556"/>
            <a:ext cx="3888432" cy="360040"/>
          </a:xfrm>
          <a:prstGeom prst="rect">
            <a:avLst/>
          </a:prstGeom>
          <a:solidFill>
            <a:srgbClr val="0070C0">
              <a:alpha val="7843"/>
            </a:srgbClr>
          </a:solidFill>
          <a:ln w="19050" cap="flat" cmpd="sng" algn="ctr">
            <a:solidFill>
              <a:srgbClr val="0070C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endParaRPr>
          </a:p>
        </p:txBody>
      </p:sp>
      <p:pic>
        <p:nvPicPr>
          <p:cNvPr id="10" name="Grafik 9"/>
          <p:cNvPicPr/>
          <p:nvPr/>
        </p:nvPicPr>
        <p:blipFill rotWithShape="1">
          <a:blip r:embed="rId3" cstate="print">
            <a:extLst>
              <a:ext uri="{28A0092B-C50C-407E-A947-70E740481C1C}">
                <a14:useLocalDpi xmlns:a14="http://schemas.microsoft.com/office/drawing/2010/main" val="0"/>
              </a:ext>
            </a:extLst>
          </a:blip>
          <a:srcRect l="9944" t="5558" r="12273" b="6706"/>
          <a:stretch/>
        </p:blipFill>
        <p:spPr bwMode="auto">
          <a:xfrm>
            <a:off x="315543" y="2260187"/>
            <a:ext cx="2294890" cy="172275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03258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Gruppieren 37"/>
          <p:cNvGrpSpPr/>
          <p:nvPr/>
        </p:nvGrpSpPr>
        <p:grpSpPr>
          <a:xfrm>
            <a:off x="6660232" y="2492896"/>
            <a:ext cx="2287447" cy="2411374"/>
            <a:chOff x="277004" y="3360122"/>
            <a:chExt cx="3070860" cy="3237230"/>
          </a:xfrm>
        </p:grpSpPr>
        <p:pic>
          <p:nvPicPr>
            <p:cNvPr id="39" name="Grafik 38"/>
            <p:cNvPicPr/>
            <p:nvPr/>
          </p:nvPicPr>
          <p:blipFill>
            <a:blip r:embed="rId3" cstate="print">
              <a:extLst>
                <a:ext uri="{28A0092B-C50C-407E-A947-70E740481C1C}">
                  <a14:useLocalDpi xmlns:a14="http://schemas.microsoft.com/office/drawing/2010/main" val="0"/>
                </a:ext>
              </a:extLst>
            </a:blip>
            <a:stretch>
              <a:fillRect/>
            </a:stretch>
          </p:blipFill>
          <p:spPr>
            <a:xfrm>
              <a:off x="277004" y="3360122"/>
              <a:ext cx="3070860" cy="3237230"/>
            </a:xfrm>
            <a:prstGeom prst="rect">
              <a:avLst/>
            </a:prstGeom>
          </p:spPr>
        </p:pic>
        <p:sp>
          <p:nvSpPr>
            <p:cNvPr id="40" name="Freihandform 39"/>
            <p:cNvSpPr/>
            <p:nvPr/>
          </p:nvSpPr>
          <p:spPr>
            <a:xfrm>
              <a:off x="687849" y="3864178"/>
              <a:ext cx="2331085" cy="1210310"/>
            </a:xfrm>
            <a:custGeom>
              <a:avLst/>
              <a:gdLst>
                <a:gd name="connsiteX0" fmla="*/ 0 w 2331218"/>
                <a:gd name="connsiteY0" fmla="*/ 959618 h 1210827"/>
                <a:gd name="connsiteX1" fmla="*/ 311499 w 2331218"/>
                <a:gd name="connsiteY1" fmla="*/ 1014884 h 1210827"/>
                <a:gd name="connsiteX2" fmla="*/ 527539 w 2331218"/>
                <a:gd name="connsiteY2" fmla="*/ 1014884 h 1210827"/>
                <a:gd name="connsiteX3" fmla="*/ 532563 w 2331218"/>
                <a:gd name="connsiteY3" fmla="*/ 1210827 h 1210827"/>
                <a:gd name="connsiteX4" fmla="*/ 582804 w 2331218"/>
                <a:gd name="connsiteY4" fmla="*/ 1205802 h 1210827"/>
                <a:gd name="connsiteX5" fmla="*/ 607925 w 2331218"/>
                <a:gd name="connsiteY5" fmla="*/ 1200778 h 1210827"/>
                <a:gd name="connsiteX6" fmla="*/ 698360 w 2331218"/>
                <a:gd name="connsiteY6" fmla="*/ 1200778 h 1210827"/>
                <a:gd name="connsiteX7" fmla="*/ 698360 w 2331218"/>
                <a:gd name="connsiteY7" fmla="*/ 1165609 h 1210827"/>
                <a:gd name="connsiteX8" fmla="*/ 1416818 w 2331218"/>
                <a:gd name="connsiteY8" fmla="*/ 1135464 h 1210827"/>
                <a:gd name="connsiteX9" fmla="*/ 2311121 w 2331218"/>
                <a:gd name="connsiteY9" fmla="*/ 1150537 h 1210827"/>
                <a:gd name="connsiteX10" fmla="*/ 2331218 w 2331218"/>
                <a:gd name="connsiteY10" fmla="*/ 678264 h 1210827"/>
                <a:gd name="connsiteX11" fmla="*/ 2301073 w 2331218"/>
                <a:gd name="connsiteY11" fmla="*/ 437104 h 1210827"/>
                <a:gd name="connsiteX12" fmla="*/ 2316145 w 2331218"/>
                <a:gd name="connsiteY12" fmla="*/ 105508 h 1210827"/>
                <a:gd name="connsiteX13" fmla="*/ 1110343 w 2331218"/>
                <a:gd name="connsiteY13" fmla="*/ 65315 h 1210827"/>
                <a:gd name="connsiteX14" fmla="*/ 979714 w 2331218"/>
                <a:gd name="connsiteY14" fmla="*/ 60290 h 1210827"/>
                <a:gd name="connsiteX15" fmla="*/ 95459 w 2331218"/>
                <a:gd name="connsiteY15" fmla="*/ 0 h 1210827"/>
                <a:gd name="connsiteX16" fmla="*/ 85411 w 2331218"/>
                <a:gd name="connsiteY16" fmla="*/ 381838 h 1210827"/>
                <a:gd name="connsiteX17" fmla="*/ 0 w 2331218"/>
                <a:gd name="connsiteY17" fmla="*/ 959618 h 1210827"/>
                <a:gd name="connsiteX0" fmla="*/ 0 w 2331218"/>
                <a:gd name="connsiteY0" fmla="*/ 959618 h 1210827"/>
                <a:gd name="connsiteX1" fmla="*/ 311499 w 2331218"/>
                <a:gd name="connsiteY1" fmla="*/ 1014884 h 1210827"/>
                <a:gd name="connsiteX2" fmla="*/ 527539 w 2331218"/>
                <a:gd name="connsiteY2" fmla="*/ 1014884 h 1210827"/>
                <a:gd name="connsiteX3" fmla="*/ 532563 w 2331218"/>
                <a:gd name="connsiteY3" fmla="*/ 1210827 h 1210827"/>
                <a:gd name="connsiteX4" fmla="*/ 582804 w 2331218"/>
                <a:gd name="connsiteY4" fmla="*/ 1205802 h 1210827"/>
                <a:gd name="connsiteX5" fmla="*/ 607925 w 2331218"/>
                <a:gd name="connsiteY5" fmla="*/ 1200778 h 1210827"/>
                <a:gd name="connsiteX6" fmla="*/ 698360 w 2331218"/>
                <a:gd name="connsiteY6" fmla="*/ 1200778 h 1210827"/>
                <a:gd name="connsiteX7" fmla="*/ 698360 w 2331218"/>
                <a:gd name="connsiteY7" fmla="*/ 1165609 h 1210827"/>
                <a:gd name="connsiteX8" fmla="*/ 932688 w 2331218"/>
                <a:gd name="connsiteY8" fmla="*/ 1163117 h 1210827"/>
                <a:gd name="connsiteX9" fmla="*/ 1416818 w 2331218"/>
                <a:gd name="connsiteY9" fmla="*/ 1135464 h 1210827"/>
                <a:gd name="connsiteX10" fmla="*/ 2311121 w 2331218"/>
                <a:gd name="connsiteY10" fmla="*/ 1150537 h 1210827"/>
                <a:gd name="connsiteX11" fmla="*/ 2331218 w 2331218"/>
                <a:gd name="connsiteY11" fmla="*/ 678264 h 1210827"/>
                <a:gd name="connsiteX12" fmla="*/ 2301073 w 2331218"/>
                <a:gd name="connsiteY12" fmla="*/ 437104 h 1210827"/>
                <a:gd name="connsiteX13" fmla="*/ 2316145 w 2331218"/>
                <a:gd name="connsiteY13" fmla="*/ 105508 h 1210827"/>
                <a:gd name="connsiteX14" fmla="*/ 1110343 w 2331218"/>
                <a:gd name="connsiteY14" fmla="*/ 65315 h 1210827"/>
                <a:gd name="connsiteX15" fmla="*/ 979714 w 2331218"/>
                <a:gd name="connsiteY15" fmla="*/ 60290 h 1210827"/>
                <a:gd name="connsiteX16" fmla="*/ 95459 w 2331218"/>
                <a:gd name="connsiteY16" fmla="*/ 0 h 1210827"/>
                <a:gd name="connsiteX17" fmla="*/ 85411 w 2331218"/>
                <a:gd name="connsiteY17" fmla="*/ 381838 h 1210827"/>
                <a:gd name="connsiteX18" fmla="*/ 0 w 2331218"/>
                <a:gd name="connsiteY18" fmla="*/ 959618 h 1210827"/>
                <a:gd name="connsiteX0" fmla="*/ 0 w 2331218"/>
                <a:gd name="connsiteY0" fmla="*/ 959618 h 1210827"/>
                <a:gd name="connsiteX1" fmla="*/ 311499 w 2331218"/>
                <a:gd name="connsiteY1" fmla="*/ 1014884 h 1210827"/>
                <a:gd name="connsiteX2" fmla="*/ 527539 w 2331218"/>
                <a:gd name="connsiteY2" fmla="*/ 1014884 h 1210827"/>
                <a:gd name="connsiteX3" fmla="*/ 532563 w 2331218"/>
                <a:gd name="connsiteY3" fmla="*/ 1210827 h 1210827"/>
                <a:gd name="connsiteX4" fmla="*/ 582804 w 2331218"/>
                <a:gd name="connsiteY4" fmla="*/ 1205802 h 1210827"/>
                <a:gd name="connsiteX5" fmla="*/ 607925 w 2331218"/>
                <a:gd name="connsiteY5" fmla="*/ 1200778 h 1210827"/>
                <a:gd name="connsiteX6" fmla="*/ 698360 w 2331218"/>
                <a:gd name="connsiteY6" fmla="*/ 1200778 h 1210827"/>
                <a:gd name="connsiteX7" fmla="*/ 698360 w 2331218"/>
                <a:gd name="connsiteY7" fmla="*/ 1165609 h 1210827"/>
                <a:gd name="connsiteX8" fmla="*/ 932688 w 2331218"/>
                <a:gd name="connsiteY8" fmla="*/ 1163117 h 1210827"/>
                <a:gd name="connsiteX9" fmla="*/ 1416818 w 2331218"/>
                <a:gd name="connsiteY9" fmla="*/ 1135464 h 1210827"/>
                <a:gd name="connsiteX10" fmla="*/ 2311121 w 2331218"/>
                <a:gd name="connsiteY10" fmla="*/ 1150537 h 1210827"/>
                <a:gd name="connsiteX11" fmla="*/ 2331218 w 2331218"/>
                <a:gd name="connsiteY11" fmla="*/ 678264 h 1210827"/>
                <a:gd name="connsiteX12" fmla="*/ 2301073 w 2331218"/>
                <a:gd name="connsiteY12" fmla="*/ 437104 h 1210827"/>
                <a:gd name="connsiteX13" fmla="*/ 2316145 w 2331218"/>
                <a:gd name="connsiteY13" fmla="*/ 105508 h 1210827"/>
                <a:gd name="connsiteX14" fmla="*/ 1110343 w 2331218"/>
                <a:gd name="connsiteY14" fmla="*/ 65315 h 1210827"/>
                <a:gd name="connsiteX15" fmla="*/ 979714 w 2331218"/>
                <a:gd name="connsiteY15" fmla="*/ 60290 h 1210827"/>
                <a:gd name="connsiteX16" fmla="*/ 95459 w 2331218"/>
                <a:gd name="connsiteY16" fmla="*/ 0 h 1210827"/>
                <a:gd name="connsiteX17" fmla="*/ 85411 w 2331218"/>
                <a:gd name="connsiteY17" fmla="*/ 381838 h 1210827"/>
                <a:gd name="connsiteX18" fmla="*/ 0 w 2331218"/>
                <a:gd name="connsiteY18" fmla="*/ 959618 h 1210827"/>
                <a:gd name="connsiteX0" fmla="*/ 0 w 2331218"/>
                <a:gd name="connsiteY0" fmla="*/ 959618 h 1210827"/>
                <a:gd name="connsiteX1" fmla="*/ 311499 w 2331218"/>
                <a:gd name="connsiteY1" fmla="*/ 1014884 h 1210827"/>
                <a:gd name="connsiteX2" fmla="*/ 527539 w 2331218"/>
                <a:gd name="connsiteY2" fmla="*/ 1014884 h 1210827"/>
                <a:gd name="connsiteX3" fmla="*/ 532563 w 2331218"/>
                <a:gd name="connsiteY3" fmla="*/ 1210827 h 1210827"/>
                <a:gd name="connsiteX4" fmla="*/ 582804 w 2331218"/>
                <a:gd name="connsiteY4" fmla="*/ 1205802 h 1210827"/>
                <a:gd name="connsiteX5" fmla="*/ 607925 w 2331218"/>
                <a:gd name="connsiteY5" fmla="*/ 1200778 h 1210827"/>
                <a:gd name="connsiteX6" fmla="*/ 698360 w 2331218"/>
                <a:gd name="connsiteY6" fmla="*/ 1200778 h 1210827"/>
                <a:gd name="connsiteX7" fmla="*/ 698360 w 2331218"/>
                <a:gd name="connsiteY7" fmla="*/ 1165609 h 1210827"/>
                <a:gd name="connsiteX8" fmla="*/ 694931 w 2331218"/>
                <a:gd name="connsiteY8" fmla="*/ 603265 h 1210827"/>
                <a:gd name="connsiteX9" fmla="*/ 1416818 w 2331218"/>
                <a:gd name="connsiteY9" fmla="*/ 1135464 h 1210827"/>
                <a:gd name="connsiteX10" fmla="*/ 2311121 w 2331218"/>
                <a:gd name="connsiteY10" fmla="*/ 1150537 h 1210827"/>
                <a:gd name="connsiteX11" fmla="*/ 2331218 w 2331218"/>
                <a:gd name="connsiteY11" fmla="*/ 678264 h 1210827"/>
                <a:gd name="connsiteX12" fmla="*/ 2301073 w 2331218"/>
                <a:gd name="connsiteY12" fmla="*/ 437104 h 1210827"/>
                <a:gd name="connsiteX13" fmla="*/ 2316145 w 2331218"/>
                <a:gd name="connsiteY13" fmla="*/ 105508 h 1210827"/>
                <a:gd name="connsiteX14" fmla="*/ 1110343 w 2331218"/>
                <a:gd name="connsiteY14" fmla="*/ 65315 h 1210827"/>
                <a:gd name="connsiteX15" fmla="*/ 979714 w 2331218"/>
                <a:gd name="connsiteY15" fmla="*/ 60290 h 1210827"/>
                <a:gd name="connsiteX16" fmla="*/ 95459 w 2331218"/>
                <a:gd name="connsiteY16" fmla="*/ 0 h 1210827"/>
                <a:gd name="connsiteX17" fmla="*/ 85411 w 2331218"/>
                <a:gd name="connsiteY17" fmla="*/ 381838 h 1210827"/>
                <a:gd name="connsiteX18" fmla="*/ 0 w 2331218"/>
                <a:gd name="connsiteY18" fmla="*/ 959618 h 1210827"/>
                <a:gd name="connsiteX0" fmla="*/ 0 w 2331218"/>
                <a:gd name="connsiteY0" fmla="*/ 959618 h 1210827"/>
                <a:gd name="connsiteX1" fmla="*/ 311499 w 2331218"/>
                <a:gd name="connsiteY1" fmla="*/ 1014884 h 1210827"/>
                <a:gd name="connsiteX2" fmla="*/ 527539 w 2331218"/>
                <a:gd name="connsiteY2" fmla="*/ 1014884 h 1210827"/>
                <a:gd name="connsiteX3" fmla="*/ 532563 w 2331218"/>
                <a:gd name="connsiteY3" fmla="*/ 1210827 h 1210827"/>
                <a:gd name="connsiteX4" fmla="*/ 582804 w 2331218"/>
                <a:gd name="connsiteY4" fmla="*/ 1205802 h 1210827"/>
                <a:gd name="connsiteX5" fmla="*/ 607925 w 2331218"/>
                <a:gd name="connsiteY5" fmla="*/ 1200778 h 1210827"/>
                <a:gd name="connsiteX6" fmla="*/ 698360 w 2331218"/>
                <a:gd name="connsiteY6" fmla="*/ 1200778 h 1210827"/>
                <a:gd name="connsiteX7" fmla="*/ 698360 w 2331218"/>
                <a:gd name="connsiteY7" fmla="*/ 1165609 h 1210827"/>
                <a:gd name="connsiteX8" fmla="*/ 694931 w 2331218"/>
                <a:gd name="connsiteY8" fmla="*/ 603265 h 1210827"/>
                <a:gd name="connsiteX9" fmla="*/ 1416818 w 2331218"/>
                <a:gd name="connsiteY9" fmla="*/ 1135464 h 1210827"/>
                <a:gd name="connsiteX10" fmla="*/ 2311121 w 2331218"/>
                <a:gd name="connsiteY10" fmla="*/ 1150537 h 1210827"/>
                <a:gd name="connsiteX11" fmla="*/ 2331218 w 2331218"/>
                <a:gd name="connsiteY11" fmla="*/ 678264 h 1210827"/>
                <a:gd name="connsiteX12" fmla="*/ 2301073 w 2331218"/>
                <a:gd name="connsiteY12" fmla="*/ 437104 h 1210827"/>
                <a:gd name="connsiteX13" fmla="*/ 2316145 w 2331218"/>
                <a:gd name="connsiteY13" fmla="*/ 105508 h 1210827"/>
                <a:gd name="connsiteX14" fmla="*/ 1110343 w 2331218"/>
                <a:gd name="connsiteY14" fmla="*/ 65315 h 1210827"/>
                <a:gd name="connsiteX15" fmla="*/ 979714 w 2331218"/>
                <a:gd name="connsiteY15" fmla="*/ 60290 h 1210827"/>
                <a:gd name="connsiteX16" fmla="*/ 95459 w 2331218"/>
                <a:gd name="connsiteY16" fmla="*/ 0 h 1210827"/>
                <a:gd name="connsiteX17" fmla="*/ 85411 w 2331218"/>
                <a:gd name="connsiteY17" fmla="*/ 381838 h 1210827"/>
                <a:gd name="connsiteX18" fmla="*/ 0 w 2331218"/>
                <a:gd name="connsiteY18" fmla="*/ 959618 h 1210827"/>
                <a:gd name="connsiteX0" fmla="*/ 0 w 2331218"/>
                <a:gd name="connsiteY0" fmla="*/ 959618 h 1210827"/>
                <a:gd name="connsiteX1" fmla="*/ 311499 w 2331218"/>
                <a:gd name="connsiteY1" fmla="*/ 1014884 h 1210827"/>
                <a:gd name="connsiteX2" fmla="*/ 527539 w 2331218"/>
                <a:gd name="connsiteY2" fmla="*/ 1014884 h 1210827"/>
                <a:gd name="connsiteX3" fmla="*/ 532563 w 2331218"/>
                <a:gd name="connsiteY3" fmla="*/ 1210827 h 1210827"/>
                <a:gd name="connsiteX4" fmla="*/ 582804 w 2331218"/>
                <a:gd name="connsiteY4" fmla="*/ 1205802 h 1210827"/>
                <a:gd name="connsiteX5" fmla="*/ 607925 w 2331218"/>
                <a:gd name="connsiteY5" fmla="*/ 1200778 h 1210827"/>
                <a:gd name="connsiteX6" fmla="*/ 698360 w 2331218"/>
                <a:gd name="connsiteY6" fmla="*/ 1200778 h 1210827"/>
                <a:gd name="connsiteX7" fmla="*/ 698360 w 2331218"/>
                <a:gd name="connsiteY7" fmla="*/ 1165609 h 1210827"/>
                <a:gd name="connsiteX8" fmla="*/ 694931 w 2331218"/>
                <a:gd name="connsiteY8" fmla="*/ 603265 h 1210827"/>
                <a:gd name="connsiteX9" fmla="*/ 1111973 w 2331218"/>
                <a:gd name="connsiteY9" fmla="*/ 958700 h 1210827"/>
                <a:gd name="connsiteX10" fmla="*/ 1416818 w 2331218"/>
                <a:gd name="connsiteY10" fmla="*/ 1135464 h 1210827"/>
                <a:gd name="connsiteX11" fmla="*/ 2311121 w 2331218"/>
                <a:gd name="connsiteY11" fmla="*/ 1150537 h 1210827"/>
                <a:gd name="connsiteX12" fmla="*/ 2331218 w 2331218"/>
                <a:gd name="connsiteY12" fmla="*/ 678264 h 1210827"/>
                <a:gd name="connsiteX13" fmla="*/ 2301073 w 2331218"/>
                <a:gd name="connsiteY13" fmla="*/ 437104 h 1210827"/>
                <a:gd name="connsiteX14" fmla="*/ 2316145 w 2331218"/>
                <a:gd name="connsiteY14" fmla="*/ 105508 h 1210827"/>
                <a:gd name="connsiteX15" fmla="*/ 1110343 w 2331218"/>
                <a:gd name="connsiteY15" fmla="*/ 65315 h 1210827"/>
                <a:gd name="connsiteX16" fmla="*/ 979714 w 2331218"/>
                <a:gd name="connsiteY16" fmla="*/ 60290 h 1210827"/>
                <a:gd name="connsiteX17" fmla="*/ 95459 w 2331218"/>
                <a:gd name="connsiteY17" fmla="*/ 0 h 1210827"/>
                <a:gd name="connsiteX18" fmla="*/ 85411 w 2331218"/>
                <a:gd name="connsiteY18" fmla="*/ 381838 h 1210827"/>
                <a:gd name="connsiteX19" fmla="*/ 0 w 2331218"/>
                <a:gd name="connsiteY19" fmla="*/ 959618 h 1210827"/>
                <a:gd name="connsiteX0" fmla="*/ 0 w 2331218"/>
                <a:gd name="connsiteY0" fmla="*/ 959618 h 1210827"/>
                <a:gd name="connsiteX1" fmla="*/ 311499 w 2331218"/>
                <a:gd name="connsiteY1" fmla="*/ 1014884 h 1210827"/>
                <a:gd name="connsiteX2" fmla="*/ 527539 w 2331218"/>
                <a:gd name="connsiteY2" fmla="*/ 1014884 h 1210827"/>
                <a:gd name="connsiteX3" fmla="*/ 532563 w 2331218"/>
                <a:gd name="connsiteY3" fmla="*/ 1210827 h 1210827"/>
                <a:gd name="connsiteX4" fmla="*/ 582804 w 2331218"/>
                <a:gd name="connsiteY4" fmla="*/ 1205802 h 1210827"/>
                <a:gd name="connsiteX5" fmla="*/ 607925 w 2331218"/>
                <a:gd name="connsiteY5" fmla="*/ 1200778 h 1210827"/>
                <a:gd name="connsiteX6" fmla="*/ 698360 w 2331218"/>
                <a:gd name="connsiteY6" fmla="*/ 1200778 h 1210827"/>
                <a:gd name="connsiteX7" fmla="*/ 698360 w 2331218"/>
                <a:gd name="connsiteY7" fmla="*/ 1165609 h 1210827"/>
                <a:gd name="connsiteX8" fmla="*/ 694931 w 2331218"/>
                <a:gd name="connsiteY8" fmla="*/ 603265 h 1210827"/>
                <a:gd name="connsiteX9" fmla="*/ 1408256 w 2331218"/>
                <a:gd name="connsiteY9" fmla="*/ 625716 h 1210827"/>
                <a:gd name="connsiteX10" fmla="*/ 1416818 w 2331218"/>
                <a:gd name="connsiteY10" fmla="*/ 1135464 h 1210827"/>
                <a:gd name="connsiteX11" fmla="*/ 2311121 w 2331218"/>
                <a:gd name="connsiteY11" fmla="*/ 1150537 h 1210827"/>
                <a:gd name="connsiteX12" fmla="*/ 2331218 w 2331218"/>
                <a:gd name="connsiteY12" fmla="*/ 678264 h 1210827"/>
                <a:gd name="connsiteX13" fmla="*/ 2301073 w 2331218"/>
                <a:gd name="connsiteY13" fmla="*/ 437104 h 1210827"/>
                <a:gd name="connsiteX14" fmla="*/ 2316145 w 2331218"/>
                <a:gd name="connsiteY14" fmla="*/ 105508 h 1210827"/>
                <a:gd name="connsiteX15" fmla="*/ 1110343 w 2331218"/>
                <a:gd name="connsiteY15" fmla="*/ 65315 h 1210827"/>
                <a:gd name="connsiteX16" fmla="*/ 979714 w 2331218"/>
                <a:gd name="connsiteY16" fmla="*/ 60290 h 1210827"/>
                <a:gd name="connsiteX17" fmla="*/ 95459 w 2331218"/>
                <a:gd name="connsiteY17" fmla="*/ 0 h 1210827"/>
                <a:gd name="connsiteX18" fmla="*/ 85411 w 2331218"/>
                <a:gd name="connsiteY18" fmla="*/ 381838 h 1210827"/>
                <a:gd name="connsiteX19" fmla="*/ 0 w 2331218"/>
                <a:gd name="connsiteY19" fmla="*/ 959618 h 1210827"/>
                <a:gd name="connsiteX0" fmla="*/ 0 w 2331218"/>
                <a:gd name="connsiteY0" fmla="*/ 959618 h 1210827"/>
                <a:gd name="connsiteX1" fmla="*/ 311499 w 2331218"/>
                <a:gd name="connsiteY1" fmla="*/ 1014884 h 1210827"/>
                <a:gd name="connsiteX2" fmla="*/ 527539 w 2331218"/>
                <a:gd name="connsiteY2" fmla="*/ 1014884 h 1210827"/>
                <a:gd name="connsiteX3" fmla="*/ 532563 w 2331218"/>
                <a:gd name="connsiteY3" fmla="*/ 1210827 h 1210827"/>
                <a:gd name="connsiteX4" fmla="*/ 582804 w 2331218"/>
                <a:gd name="connsiteY4" fmla="*/ 1205802 h 1210827"/>
                <a:gd name="connsiteX5" fmla="*/ 607925 w 2331218"/>
                <a:gd name="connsiteY5" fmla="*/ 1200778 h 1210827"/>
                <a:gd name="connsiteX6" fmla="*/ 698360 w 2331218"/>
                <a:gd name="connsiteY6" fmla="*/ 1200778 h 1210827"/>
                <a:gd name="connsiteX7" fmla="*/ 698360 w 2331218"/>
                <a:gd name="connsiteY7" fmla="*/ 1165609 h 1210827"/>
                <a:gd name="connsiteX8" fmla="*/ 694931 w 2331218"/>
                <a:gd name="connsiteY8" fmla="*/ 603265 h 1210827"/>
                <a:gd name="connsiteX9" fmla="*/ 1408256 w 2331218"/>
                <a:gd name="connsiteY9" fmla="*/ 625716 h 1210827"/>
                <a:gd name="connsiteX10" fmla="*/ 1416818 w 2331218"/>
                <a:gd name="connsiteY10" fmla="*/ 1135464 h 1210827"/>
                <a:gd name="connsiteX11" fmla="*/ 2311121 w 2331218"/>
                <a:gd name="connsiteY11" fmla="*/ 1150537 h 1210827"/>
                <a:gd name="connsiteX12" fmla="*/ 2331218 w 2331218"/>
                <a:gd name="connsiteY12" fmla="*/ 678264 h 1210827"/>
                <a:gd name="connsiteX13" fmla="*/ 2301073 w 2331218"/>
                <a:gd name="connsiteY13" fmla="*/ 437104 h 1210827"/>
                <a:gd name="connsiteX14" fmla="*/ 2316145 w 2331218"/>
                <a:gd name="connsiteY14" fmla="*/ 105508 h 1210827"/>
                <a:gd name="connsiteX15" fmla="*/ 1110343 w 2331218"/>
                <a:gd name="connsiteY15" fmla="*/ 65315 h 1210827"/>
                <a:gd name="connsiteX16" fmla="*/ 979714 w 2331218"/>
                <a:gd name="connsiteY16" fmla="*/ 60290 h 1210827"/>
                <a:gd name="connsiteX17" fmla="*/ 95459 w 2331218"/>
                <a:gd name="connsiteY17" fmla="*/ 0 h 1210827"/>
                <a:gd name="connsiteX18" fmla="*/ 85411 w 2331218"/>
                <a:gd name="connsiteY18" fmla="*/ 381838 h 1210827"/>
                <a:gd name="connsiteX19" fmla="*/ 0 w 2331218"/>
                <a:gd name="connsiteY19" fmla="*/ 959618 h 1210827"/>
                <a:gd name="connsiteX0" fmla="*/ 0 w 2331218"/>
                <a:gd name="connsiteY0" fmla="*/ 959618 h 1210827"/>
                <a:gd name="connsiteX1" fmla="*/ 311499 w 2331218"/>
                <a:gd name="connsiteY1" fmla="*/ 1014884 h 1210827"/>
                <a:gd name="connsiteX2" fmla="*/ 527539 w 2331218"/>
                <a:gd name="connsiteY2" fmla="*/ 1014884 h 1210827"/>
                <a:gd name="connsiteX3" fmla="*/ 532563 w 2331218"/>
                <a:gd name="connsiteY3" fmla="*/ 1210827 h 1210827"/>
                <a:gd name="connsiteX4" fmla="*/ 582804 w 2331218"/>
                <a:gd name="connsiteY4" fmla="*/ 1205802 h 1210827"/>
                <a:gd name="connsiteX5" fmla="*/ 607925 w 2331218"/>
                <a:gd name="connsiteY5" fmla="*/ 1200778 h 1210827"/>
                <a:gd name="connsiteX6" fmla="*/ 698360 w 2331218"/>
                <a:gd name="connsiteY6" fmla="*/ 1200778 h 1210827"/>
                <a:gd name="connsiteX7" fmla="*/ 698360 w 2331218"/>
                <a:gd name="connsiteY7" fmla="*/ 1165609 h 1210827"/>
                <a:gd name="connsiteX8" fmla="*/ 694931 w 2331218"/>
                <a:gd name="connsiteY8" fmla="*/ 603265 h 1210827"/>
                <a:gd name="connsiteX9" fmla="*/ 1408256 w 2331218"/>
                <a:gd name="connsiteY9" fmla="*/ 625716 h 1210827"/>
                <a:gd name="connsiteX10" fmla="*/ 1416818 w 2331218"/>
                <a:gd name="connsiteY10" fmla="*/ 1135464 h 1210827"/>
                <a:gd name="connsiteX11" fmla="*/ 2311121 w 2331218"/>
                <a:gd name="connsiteY11" fmla="*/ 1150537 h 1210827"/>
                <a:gd name="connsiteX12" fmla="*/ 2331218 w 2331218"/>
                <a:gd name="connsiteY12" fmla="*/ 678264 h 1210827"/>
                <a:gd name="connsiteX13" fmla="*/ 2301073 w 2331218"/>
                <a:gd name="connsiteY13" fmla="*/ 437104 h 1210827"/>
                <a:gd name="connsiteX14" fmla="*/ 2316145 w 2331218"/>
                <a:gd name="connsiteY14" fmla="*/ 105508 h 1210827"/>
                <a:gd name="connsiteX15" fmla="*/ 1110343 w 2331218"/>
                <a:gd name="connsiteY15" fmla="*/ 65315 h 1210827"/>
                <a:gd name="connsiteX16" fmla="*/ 979714 w 2331218"/>
                <a:gd name="connsiteY16" fmla="*/ 60290 h 1210827"/>
                <a:gd name="connsiteX17" fmla="*/ 95459 w 2331218"/>
                <a:gd name="connsiteY17" fmla="*/ 0 h 1210827"/>
                <a:gd name="connsiteX18" fmla="*/ 85411 w 2331218"/>
                <a:gd name="connsiteY18" fmla="*/ 381838 h 1210827"/>
                <a:gd name="connsiteX19" fmla="*/ 0 w 2331218"/>
                <a:gd name="connsiteY19" fmla="*/ 959618 h 1210827"/>
                <a:gd name="connsiteX0" fmla="*/ 0 w 2331218"/>
                <a:gd name="connsiteY0" fmla="*/ 959618 h 1210827"/>
                <a:gd name="connsiteX1" fmla="*/ 311499 w 2331218"/>
                <a:gd name="connsiteY1" fmla="*/ 1014884 h 1210827"/>
                <a:gd name="connsiteX2" fmla="*/ 527539 w 2331218"/>
                <a:gd name="connsiteY2" fmla="*/ 1014884 h 1210827"/>
                <a:gd name="connsiteX3" fmla="*/ 532563 w 2331218"/>
                <a:gd name="connsiteY3" fmla="*/ 1210827 h 1210827"/>
                <a:gd name="connsiteX4" fmla="*/ 582804 w 2331218"/>
                <a:gd name="connsiteY4" fmla="*/ 1205802 h 1210827"/>
                <a:gd name="connsiteX5" fmla="*/ 607925 w 2331218"/>
                <a:gd name="connsiteY5" fmla="*/ 1200778 h 1210827"/>
                <a:gd name="connsiteX6" fmla="*/ 698360 w 2331218"/>
                <a:gd name="connsiteY6" fmla="*/ 1200778 h 1210827"/>
                <a:gd name="connsiteX7" fmla="*/ 698360 w 2331218"/>
                <a:gd name="connsiteY7" fmla="*/ 1165609 h 1210827"/>
                <a:gd name="connsiteX8" fmla="*/ 694931 w 2331218"/>
                <a:gd name="connsiteY8" fmla="*/ 603265 h 1210827"/>
                <a:gd name="connsiteX9" fmla="*/ 1408256 w 2331218"/>
                <a:gd name="connsiteY9" fmla="*/ 625716 h 1210827"/>
                <a:gd name="connsiteX10" fmla="*/ 1416818 w 2331218"/>
                <a:gd name="connsiteY10" fmla="*/ 1135464 h 1210827"/>
                <a:gd name="connsiteX11" fmla="*/ 2311121 w 2331218"/>
                <a:gd name="connsiteY11" fmla="*/ 1150537 h 1210827"/>
                <a:gd name="connsiteX12" fmla="*/ 2331218 w 2331218"/>
                <a:gd name="connsiteY12" fmla="*/ 678264 h 1210827"/>
                <a:gd name="connsiteX13" fmla="*/ 2301073 w 2331218"/>
                <a:gd name="connsiteY13" fmla="*/ 437104 h 1210827"/>
                <a:gd name="connsiteX14" fmla="*/ 2316145 w 2331218"/>
                <a:gd name="connsiteY14" fmla="*/ 105508 h 1210827"/>
                <a:gd name="connsiteX15" fmla="*/ 1110343 w 2331218"/>
                <a:gd name="connsiteY15" fmla="*/ 65315 h 1210827"/>
                <a:gd name="connsiteX16" fmla="*/ 979714 w 2331218"/>
                <a:gd name="connsiteY16" fmla="*/ 60290 h 1210827"/>
                <a:gd name="connsiteX17" fmla="*/ 95459 w 2331218"/>
                <a:gd name="connsiteY17" fmla="*/ 0 h 1210827"/>
                <a:gd name="connsiteX18" fmla="*/ 85411 w 2331218"/>
                <a:gd name="connsiteY18" fmla="*/ 381838 h 1210827"/>
                <a:gd name="connsiteX19" fmla="*/ 0 w 2331218"/>
                <a:gd name="connsiteY19" fmla="*/ 959618 h 1210827"/>
                <a:gd name="connsiteX0" fmla="*/ 0 w 2331218"/>
                <a:gd name="connsiteY0" fmla="*/ 959618 h 1210827"/>
                <a:gd name="connsiteX1" fmla="*/ 311499 w 2331218"/>
                <a:gd name="connsiteY1" fmla="*/ 1014884 h 1210827"/>
                <a:gd name="connsiteX2" fmla="*/ 527539 w 2331218"/>
                <a:gd name="connsiteY2" fmla="*/ 1014884 h 1210827"/>
                <a:gd name="connsiteX3" fmla="*/ 532563 w 2331218"/>
                <a:gd name="connsiteY3" fmla="*/ 1210827 h 1210827"/>
                <a:gd name="connsiteX4" fmla="*/ 582804 w 2331218"/>
                <a:gd name="connsiteY4" fmla="*/ 1205802 h 1210827"/>
                <a:gd name="connsiteX5" fmla="*/ 607925 w 2331218"/>
                <a:gd name="connsiteY5" fmla="*/ 1200778 h 1210827"/>
                <a:gd name="connsiteX6" fmla="*/ 698360 w 2331218"/>
                <a:gd name="connsiteY6" fmla="*/ 1200778 h 1210827"/>
                <a:gd name="connsiteX7" fmla="*/ 698360 w 2331218"/>
                <a:gd name="connsiteY7" fmla="*/ 1165609 h 1210827"/>
                <a:gd name="connsiteX8" fmla="*/ 694931 w 2331218"/>
                <a:gd name="connsiteY8" fmla="*/ 603265 h 1210827"/>
                <a:gd name="connsiteX9" fmla="*/ 1408256 w 2331218"/>
                <a:gd name="connsiteY9" fmla="*/ 625716 h 1210827"/>
                <a:gd name="connsiteX10" fmla="*/ 1416818 w 2331218"/>
                <a:gd name="connsiteY10" fmla="*/ 1135464 h 1210827"/>
                <a:gd name="connsiteX11" fmla="*/ 2311121 w 2331218"/>
                <a:gd name="connsiteY11" fmla="*/ 1150537 h 1210827"/>
                <a:gd name="connsiteX12" fmla="*/ 2331218 w 2331218"/>
                <a:gd name="connsiteY12" fmla="*/ 678264 h 1210827"/>
                <a:gd name="connsiteX13" fmla="*/ 2301073 w 2331218"/>
                <a:gd name="connsiteY13" fmla="*/ 437104 h 1210827"/>
                <a:gd name="connsiteX14" fmla="*/ 2316145 w 2331218"/>
                <a:gd name="connsiteY14" fmla="*/ 105508 h 1210827"/>
                <a:gd name="connsiteX15" fmla="*/ 1110343 w 2331218"/>
                <a:gd name="connsiteY15" fmla="*/ 65315 h 1210827"/>
                <a:gd name="connsiteX16" fmla="*/ 979714 w 2331218"/>
                <a:gd name="connsiteY16" fmla="*/ 60290 h 1210827"/>
                <a:gd name="connsiteX17" fmla="*/ 95459 w 2331218"/>
                <a:gd name="connsiteY17" fmla="*/ 0 h 1210827"/>
                <a:gd name="connsiteX18" fmla="*/ 85411 w 2331218"/>
                <a:gd name="connsiteY18" fmla="*/ 381838 h 1210827"/>
                <a:gd name="connsiteX19" fmla="*/ 0 w 2331218"/>
                <a:gd name="connsiteY19" fmla="*/ 959618 h 1210827"/>
                <a:gd name="connsiteX0" fmla="*/ 0 w 2331218"/>
                <a:gd name="connsiteY0" fmla="*/ 959618 h 1210827"/>
                <a:gd name="connsiteX1" fmla="*/ 311499 w 2331218"/>
                <a:gd name="connsiteY1" fmla="*/ 1014884 h 1210827"/>
                <a:gd name="connsiteX2" fmla="*/ 527539 w 2331218"/>
                <a:gd name="connsiteY2" fmla="*/ 1014884 h 1210827"/>
                <a:gd name="connsiteX3" fmla="*/ 532563 w 2331218"/>
                <a:gd name="connsiteY3" fmla="*/ 1210827 h 1210827"/>
                <a:gd name="connsiteX4" fmla="*/ 582804 w 2331218"/>
                <a:gd name="connsiteY4" fmla="*/ 1205802 h 1210827"/>
                <a:gd name="connsiteX5" fmla="*/ 607925 w 2331218"/>
                <a:gd name="connsiteY5" fmla="*/ 1200778 h 1210827"/>
                <a:gd name="connsiteX6" fmla="*/ 698360 w 2331218"/>
                <a:gd name="connsiteY6" fmla="*/ 1200778 h 1210827"/>
                <a:gd name="connsiteX7" fmla="*/ 698360 w 2331218"/>
                <a:gd name="connsiteY7" fmla="*/ 1165609 h 1210827"/>
                <a:gd name="connsiteX8" fmla="*/ 694931 w 2331218"/>
                <a:gd name="connsiteY8" fmla="*/ 603265 h 1210827"/>
                <a:gd name="connsiteX9" fmla="*/ 1408256 w 2331218"/>
                <a:gd name="connsiteY9" fmla="*/ 625716 h 1210827"/>
                <a:gd name="connsiteX10" fmla="*/ 1416818 w 2331218"/>
                <a:gd name="connsiteY10" fmla="*/ 1135464 h 1210827"/>
                <a:gd name="connsiteX11" fmla="*/ 2311121 w 2331218"/>
                <a:gd name="connsiteY11" fmla="*/ 1150537 h 1210827"/>
                <a:gd name="connsiteX12" fmla="*/ 2331218 w 2331218"/>
                <a:gd name="connsiteY12" fmla="*/ 678264 h 1210827"/>
                <a:gd name="connsiteX13" fmla="*/ 2301073 w 2331218"/>
                <a:gd name="connsiteY13" fmla="*/ 437104 h 1210827"/>
                <a:gd name="connsiteX14" fmla="*/ 2316145 w 2331218"/>
                <a:gd name="connsiteY14" fmla="*/ 105508 h 1210827"/>
                <a:gd name="connsiteX15" fmla="*/ 1110343 w 2331218"/>
                <a:gd name="connsiteY15" fmla="*/ 65315 h 1210827"/>
                <a:gd name="connsiteX16" fmla="*/ 979714 w 2331218"/>
                <a:gd name="connsiteY16" fmla="*/ 60290 h 1210827"/>
                <a:gd name="connsiteX17" fmla="*/ 95459 w 2331218"/>
                <a:gd name="connsiteY17" fmla="*/ 0 h 1210827"/>
                <a:gd name="connsiteX18" fmla="*/ 85411 w 2331218"/>
                <a:gd name="connsiteY18" fmla="*/ 381838 h 1210827"/>
                <a:gd name="connsiteX19" fmla="*/ 0 w 2331218"/>
                <a:gd name="connsiteY19" fmla="*/ 959618 h 1210827"/>
                <a:gd name="connsiteX0" fmla="*/ 0 w 2331218"/>
                <a:gd name="connsiteY0" fmla="*/ 959618 h 1210827"/>
                <a:gd name="connsiteX1" fmla="*/ 311499 w 2331218"/>
                <a:gd name="connsiteY1" fmla="*/ 1014884 h 1210827"/>
                <a:gd name="connsiteX2" fmla="*/ 527539 w 2331218"/>
                <a:gd name="connsiteY2" fmla="*/ 1014884 h 1210827"/>
                <a:gd name="connsiteX3" fmla="*/ 532563 w 2331218"/>
                <a:gd name="connsiteY3" fmla="*/ 1210827 h 1210827"/>
                <a:gd name="connsiteX4" fmla="*/ 582804 w 2331218"/>
                <a:gd name="connsiteY4" fmla="*/ 1205802 h 1210827"/>
                <a:gd name="connsiteX5" fmla="*/ 607925 w 2331218"/>
                <a:gd name="connsiteY5" fmla="*/ 1200778 h 1210827"/>
                <a:gd name="connsiteX6" fmla="*/ 698360 w 2331218"/>
                <a:gd name="connsiteY6" fmla="*/ 1200778 h 1210827"/>
                <a:gd name="connsiteX7" fmla="*/ 698360 w 2331218"/>
                <a:gd name="connsiteY7" fmla="*/ 1165609 h 1210827"/>
                <a:gd name="connsiteX8" fmla="*/ 694931 w 2331218"/>
                <a:gd name="connsiteY8" fmla="*/ 603265 h 1210827"/>
                <a:gd name="connsiteX9" fmla="*/ 1408256 w 2331218"/>
                <a:gd name="connsiteY9" fmla="*/ 625716 h 1210827"/>
                <a:gd name="connsiteX10" fmla="*/ 1416818 w 2331218"/>
                <a:gd name="connsiteY10" fmla="*/ 1135464 h 1210827"/>
                <a:gd name="connsiteX11" fmla="*/ 2311121 w 2331218"/>
                <a:gd name="connsiteY11" fmla="*/ 1150537 h 1210827"/>
                <a:gd name="connsiteX12" fmla="*/ 2331218 w 2331218"/>
                <a:gd name="connsiteY12" fmla="*/ 678264 h 1210827"/>
                <a:gd name="connsiteX13" fmla="*/ 2301073 w 2331218"/>
                <a:gd name="connsiteY13" fmla="*/ 437104 h 1210827"/>
                <a:gd name="connsiteX14" fmla="*/ 2316145 w 2331218"/>
                <a:gd name="connsiteY14" fmla="*/ 105508 h 1210827"/>
                <a:gd name="connsiteX15" fmla="*/ 1110343 w 2331218"/>
                <a:gd name="connsiteY15" fmla="*/ 65315 h 1210827"/>
                <a:gd name="connsiteX16" fmla="*/ 979714 w 2331218"/>
                <a:gd name="connsiteY16" fmla="*/ 60290 h 1210827"/>
                <a:gd name="connsiteX17" fmla="*/ 95459 w 2331218"/>
                <a:gd name="connsiteY17" fmla="*/ 0 h 1210827"/>
                <a:gd name="connsiteX18" fmla="*/ 85411 w 2331218"/>
                <a:gd name="connsiteY18" fmla="*/ 381838 h 1210827"/>
                <a:gd name="connsiteX19" fmla="*/ 0 w 2331218"/>
                <a:gd name="connsiteY19" fmla="*/ 959618 h 1210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31218" h="1210827">
                  <a:moveTo>
                    <a:pt x="0" y="959618"/>
                  </a:moveTo>
                  <a:lnTo>
                    <a:pt x="311499" y="1014884"/>
                  </a:lnTo>
                  <a:lnTo>
                    <a:pt x="527539" y="1014884"/>
                  </a:lnTo>
                  <a:lnTo>
                    <a:pt x="532563" y="1210827"/>
                  </a:lnTo>
                  <a:cubicBezTo>
                    <a:pt x="549310" y="1209152"/>
                    <a:pt x="566169" y="1208361"/>
                    <a:pt x="582804" y="1205802"/>
                  </a:cubicBezTo>
                  <a:cubicBezTo>
                    <a:pt x="622341" y="1199719"/>
                    <a:pt x="579119" y="1200778"/>
                    <a:pt x="607925" y="1200778"/>
                  </a:cubicBezTo>
                  <a:lnTo>
                    <a:pt x="698360" y="1200778"/>
                  </a:lnTo>
                  <a:lnTo>
                    <a:pt x="698360" y="1165609"/>
                  </a:lnTo>
                  <a:cubicBezTo>
                    <a:pt x="717944" y="1150142"/>
                    <a:pt x="700952" y="611414"/>
                    <a:pt x="694931" y="603265"/>
                  </a:cubicBezTo>
                  <a:cubicBezTo>
                    <a:pt x="701683" y="612691"/>
                    <a:pt x="1379388" y="639472"/>
                    <a:pt x="1408256" y="625716"/>
                  </a:cubicBezTo>
                  <a:cubicBezTo>
                    <a:pt x="1418836" y="626597"/>
                    <a:pt x="1424778" y="1143644"/>
                    <a:pt x="1416818" y="1135464"/>
                  </a:cubicBezTo>
                  <a:cubicBezTo>
                    <a:pt x="1407161" y="1125540"/>
                    <a:pt x="2013020" y="1145513"/>
                    <a:pt x="2311121" y="1150537"/>
                  </a:cubicBezTo>
                  <a:lnTo>
                    <a:pt x="2331218" y="678264"/>
                  </a:lnTo>
                  <a:lnTo>
                    <a:pt x="2301073" y="437104"/>
                  </a:lnTo>
                  <a:lnTo>
                    <a:pt x="2316145" y="105508"/>
                  </a:lnTo>
                  <a:lnTo>
                    <a:pt x="1110343" y="65315"/>
                  </a:lnTo>
                  <a:lnTo>
                    <a:pt x="979714" y="60290"/>
                  </a:lnTo>
                  <a:lnTo>
                    <a:pt x="95459" y="0"/>
                  </a:lnTo>
                  <a:lnTo>
                    <a:pt x="85411" y="381838"/>
                  </a:lnTo>
                  <a:lnTo>
                    <a:pt x="0" y="959618"/>
                  </a:lnTo>
                  <a:close/>
                </a:path>
              </a:pathLst>
            </a:custGeom>
            <a:solidFill>
              <a:srgbClr val="FF0000">
                <a:alpha val="9020"/>
              </a:srgbClr>
            </a:solidFill>
            <a:ln w="127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CH"/>
            </a:p>
          </p:txBody>
        </p:sp>
        <p:sp>
          <p:nvSpPr>
            <p:cNvPr id="41" name="Freihandform 40"/>
            <p:cNvSpPr/>
            <p:nvPr/>
          </p:nvSpPr>
          <p:spPr>
            <a:xfrm>
              <a:off x="521479" y="4831283"/>
              <a:ext cx="2482215" cy="1581785"/>
            </a:xfrm>
            <a:custGeom>
              <a:avLst/>
              <a:gdLst>
                <a:gd name="connsiteX0" fmla="*/ 0 w 2482343"/>
                <a:gd name="connsiteY0" fmla="*/ 1581968 h 1581968"/>
                <a:gd name="connsiteX1" fmla="*/ 56098 w 2482343"/>
                <a:gd name="connsiteY1" fmla="*/ 642323 h 1581968"/>
                <a:gd name="connsiteX2" fmla="*/ 157075 w 2482343"/>
                <a:gd name="connsiteY2" fmla="*/ 30854 h 1581968"/>
                <a:gd name="connsiteX3" fmla="*/ 173904 w 2482343"/>
                <a:gd name="connsiteY3" fmla="*/ 0 h 1581968"/>
                <a:gd name="connsiteX4" fmla="*/ 482444 w 2482343"/>
                <a:gd name="connsiteY4" fmla="*/ 72927 h 1581968"/>
                <a:gd name="connsiteX5" fmla="*/ 687202 w 2482343"/>
                <a:gd name="connsiteY5" fmla="*/ 78537 h 1581968"/>
                <a:gd name="connsiteX6" fmla="*/ 687202 w 2482343"/>
                <a:gd name="connsiteY6" fmla="*/ 255246 h 1581968"/>
                <a:gd name="connsiteX7" fmla="*/ 877936 w 2482343"/>
                <a:gd name="connsiteY7" fmla="*/ 249636 h 1581968"/>
                <a:gd name="connsiteX8" fmla="*/ 891960 w 2482343"/>
                <a:gd name="connsiteY8" fmla="*/ 204758 h 1581968"/>
                <a:gd name="connsiteX9" fmla="*/ 1621237 w 2482343"/>
                <a:gd name="connsiteY9" fmla="*/ 193538 h 1581968"/>
                <a:gd name="connsiteX10" fmla="*/ 2482343 w 2482343"/>
                <a:gd name="connsiteY10" fmla="*/ 201953 h 1581968"/>
                <a:gd name="connsiteX11" fmla="*/ 2471124 w 2482343"/>
                <a:gd name="connsiteY11" fmla="*/ 1410868 h 1581968"/>
                <a:gd name="connsiteX12" fmla="*/ 737691 w 2482343"/>
                <a:gd name="connsiteY12" fmla="*/ 1399649 h 1581968"/>
                <a:gd name="connsiteX13" fmla="*/ 734886 w 2482343"/>
                <a:gd name="connsiteY13" fmla="*/ 1562333 h 1581968"/>
                <a:gd name="connsiteX14" fmla="*/ 0 w 2482343"/>
                <a:gd name="connsiteY14" fmla="*/ 1581968 h 1581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82343" h="1581968">
                  <a:moveTo>
                    <a:pt x="0" y="1581968"/>
                  </a:moveTo>
                  <a:lnTo>
                    <a:pt x="56098" y="642323"/>
                  </a:lnTo>
                  <a:lnTo>
                    <a:pt x="157075" y="30854"/>
                  </a:lnTo>
                  <a:lnTo>
                    <a:pt x="173904" y="0"/>
                  </a:lnTo>
                  <a:lnTo>
                    <a:pt x="482444" y="72927"/>
                  </a:lnTo>
                  <a:lnTo>
                    <a:pt x="687202" y="78537"/>
                  </a:lnTo>
                  <a:lnTo>
                    <a:pt x="687202" y="255246"/>
                  </a:lnTo>
                  <a:lnTo>
                    <a:pt x="877936" y="249636"/>
                  </a:lnTo>
                  <a:lnTo>
                    <a:pt x="891960" y="204758"/>
                  </a:lnTo>
                  <a:lnTo>
                    <a:pt x="1621237" y="193538"/>
                  </a:lnTo>
                  <a:lnTo>
                    <a:pt x="2482343" y="201953"/>
                  </a:lnTo>
                  <a:lnTo>
                    <a:pt x="2471124" y="1410868"/>
                  </a:lnTo>
                  <a:lnTo>
                    <a:pt x="737691" y="1399649"/>
                  </a:lnTo>
                  <a:lnTo>
                    <a:pt x="734886" y="1562333"/>
                  </a:lnTo>
                  <a:lnTo>
                    <a:pt x="0" y="1581968"/>
                  </a:lnTo>
                  <a:close/>
                </a:path>
              </a:pathLst>
            </a:custGeom>
            <a:solidFill>
              <a:srgbClr val="006600">
                <a:alpha val="9020"/>
              </a:srgbClr>
            </a:solidFill>
            <a:ln w="12700">
              <a:solidFill>
                <a:srgbClr val="0066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CH"/>
            </a:p>
          </p:txBody>
        </p:sp>
      </p:grpSp>
      <p:sp>
        <p:nvSpPr>
          <p:cNvPr id="43" name="Rechteckige Legende 42"/>
          <p:cNvSpPr/>
          <p:nvPr/>
        </p:nvSpPr>
        <p:spPr>
          <a:xfrm>
            <a:off x="334636" y="4293096"/>
            <a:ext cx="5893548" cy="2016224"/>
          </a:xfrm>
          <a:prstGeom prst="wedgeRectCallout">
            <a:avLst>
              <a:gd name="adj1" fmla="val 63449"/>
              <a:gd name="adj2" fmla="val -47445"/>
            </a:avLst>
          </a:prstGeom>
          <a:solidFill>
            <a:srgbClr val="006600">
              <a:alpha val="12000"/>
            </a:srgbClr>
          </a:solidFill>
          <a:ln w="127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36000" rIns="36000" bIns="36000" numCol="1" spcCol="0" rtlCol="0" fromWordArt="0" anchor="t" anchorCtr="0" forceAA="0" compatLnSpc="1">
            <a:prstTxWarp prst="textNoShape">
              <a:avLst/>
            </a:prstTxWarp>
            <a:noAutofit/>
          </a:bodyPr>
          <a:lstStyle/>
          <a:p>
            <a:pPr algn="l">
              <a:spcBef>
                <a:spcPts val="300"/>
              </a:spcBef>
              <a:spcAft>
                <a:spcPts val="900"/>
              </a:spcAft>
            </a:pPr>
            <a:r>
              <a:rPr lang="de-CH" sz="1400" b="1"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Verwaltungs-</a:t>
            </a:r>
            <a:br>
              <a:rPr lang="de-CH" sz="1400" b="1"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br>
            <a:r>
              <a:rPr lang="de-CH" sz="1400" b="1" dirty="0" err="1"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liegenschaften</a:t>
            </a:r>
            <a:r>
              <a:rPr lang="de-CH" sz="1400" b="1"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-Teil</a:t>
            </a:r>
          </a:p>
          <a:p>
            <a:pPr algn="l">
              <a:spcBef>
                <a:spcPts val="300"/>
              </a:spcBef>
              <a:spcAft>
                <a:spcPts val="900"/>
              </a:spcAft>
            </a:pPr>
            <a:r>
              <a:rPr lang="de-CH" sz="1400" b="1"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mit Neubau</a:t>
            </a:r>
            <a:br>
              <a:rPr lang="de-CH" sz="1400" b="1"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br>
            <a:r>
              <a:rPr lang="de-CH" sz="1400" b="1"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12.7 Mio. Fr. (</a:t>
            </a:r>
            <a:r>
              <a:rPr lang="de-CH" sz="1400" b="1" dirty="0" err="1"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VdSR</a:t>
            </a:r>
            <a:r>
              <a:rPr lang="de-CH" sz="1400" b="1"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a:t>
            </a:r>
            <a:br>
              <a:rPr lang="de-CH" sz="1400" b="1"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br>
            <a:r>
              <a:rPr lang="de-CH" sz="1400" b="1"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14.0 Mio. Fr. (SPK)</a:t>
            </a:r>
          </a:p>
          <a:p>
            <a:pPr algn="l">
              <a:spcBef>
                <a:spcPts val="300"/>
              </a:spcBef>
              <a:spcAft>
                <a:spcPts val="900"/>
              </a:spcAft>
            </a:pPr>
            <a:r>
              <a:rPr lang="de-CH" sz="1400" b="1" dirty="0" smtClean="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ohne Neubau</a:t>
            </a:r>
            <a:br>
              <a:rPr lang="de-CH" sz="1400" b="1" dirty="0" smtClean="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br>
            <a:r>
              <a:rPr lang="de-CH" sz="1400" b="1" dirty="0" smtClean="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6.8 Mio. Fr</a:t>
            </a:r>
            <a:endParaRPr lang="de-CH" sz="2000" b="1"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7" name="Text Box 6"/>
          <p:cNvSpPr txBox="1">
            <a:spLocks noChangeArrowheads="1"/>
          </p:cNvSpPr>
          <p:nvPr/>
        </p:nvSpPr>
        <p:spPr bwMode="auto">
          <a:xfrm>
            <a:off x="609600" y="914865"/>
            <a:ext cx="821087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ts val="0"/>
              </a:spcBef>
              <a:spcAft>
                <a:spcPts val="400"/>
              </a:spcAft>
            </a:pPr>
            <a:r>
              <a:rPr lang="de-DE" altLang="de-DE" b="1" dirty="0" smtClean="0">
                <a:solidFill>
                  <a:schemeClr val="bg1"/>
                </a:solidFill>
              </a:rPr>
              <a:t>Sanierungsstrategie </a:t>
            </a:r>
            <a:r>
              <a:rPr lang="de-DE" altLang="de-DE" b="1" dirty="0" err="1" smtClean="0">
                <a:solidFill>
                  <a:schemeClr val="bg1"/>
                </a:solidFill>
              </a:rPr>
              <a:t>Stadthausgeviert</a:t>
            </a:r>
            <a:r>
              <a:rPr lang="de-DE" altLang="de-DE" b="1" dirty="0" smtClean="0">
                <a:solidFill>
                  <a:schemeClr val="bg1"/>
                </a:solidFill>
              </a:rPr>
              <a:t/>
            </a:r>
            <a:br>
              <a:rPr lang="de-DE" altLang="de-DE" b="1" dirty="0" smtClean="0">
                <a:solidFill>
                  <a:schemeClr val="bg1"/>
                </a:solidFill>
              </a:rPr>
            </a:br>
            <a:r>
              <a:rPr lang="de-DE" altLang="de-DE" dirty="0" smtClean="0">
                <a:solidFill>
                  <a:schemeClr val="bg1"/>
                </a:solidFill>
              </a:rPr>
              <a:t>Geschätztes Investitionsvolumen</a:t>
            </a:r>
            <a:endParaRPr lang="de-DE" altLang="de-DE" dirty="0">
              <a:solidFill>
                <a:schemeClr val="bg1"/>
              </a:solidFill>
            </a:endParaRPr>
          </a:p>
        </p:txBody>
      </p:sp>
      <p:sp>
        <p:nvSpPr>
          <p:cNvPr id="6" name="Textfeld 5"/>
          <p:cNvSpPr txBox="1"/>
          <p:nvPr/>
        </p:nvSpPr>
        <p:spPr>
          <a:xfrm>
            <a:off x="7164288" y="476672"/>
            <a:ext cx="1677488" cy="234286"/>
          </a:xfrm>
          <a:prstGeom prst="rect">
            <a:avLst/>
          </a:prstGeom>
          <a:noFill/>
          <a:ln>
            <a:noFill/>
          </a:ln>
        </p:spPr>
        <p:txBody>
          <a:bodyPr wrap="square" lIns="36000" tIns="36000" rIns="0" bIns="36000" rtlCol="0">
            <a:spAutoFit/>
          </a:bodyPr>
          <a:lstStyle>
            <a:defPPr>
              <a:defRPr lang="de-DE"/>
            </a:defPPr>
            <a:lvl1pPr algn="r">
              <a:defRPr sz="1050">
                <a:solidFill>
                  <a:srgbClr val="0070C0"/>
                </a:solidFill>
              </a:defRPr>
            </a:lvl1pPr>
          </a:lstStyle>
          <a:p>
            <a:r>
              <a:rPr lang="de-CH" sz="1000" dirty="0">
                <a:sym typeface="Webdings" panose="05030102010509060703" pitchFamily="18" charset="2"/>
              </a:rPr>
              <a:t> </a:t>
            </a:r>
            <a:r>
              <a:rPr lang="de-CH" sz="1000" dirty="0" smtClean="0">
                <a:sym typeface="Webdings" panose="05030102010509060703" pitchFamily="18" charset="2"/>
              </a:rPr>
              <a:t>Daniel Preisig</a:t>
            </a:r>
            <a:endParaRPr lang="de-CH" sz="1000" dirty="0"/>
          </a:p>
        </p:txBody>
      </p:sp>
      <p:graphicFrame>
        <p:nvGraphicFramePr>
          <p:cNvPr id="11" name="Tabelle 10"/>
          <p:cNvGraphicFramePr>
            <a:graphicFrameLocks noGrp="1"/>
          </p:cNvGraphicFramePr>
          <p:nvPr>
            <p:extLst>
              <p:ext uri="{D42A27DB-BD31-4B8C-83A1-F6EECF244321}">
                <p14:modId xmlns:p14="http://schemas.microsoft.com/office/powerpoint/2010/main" val="1241075185"/>
              </p:ext>
            </p:extLst>
          </p:nvPr>
        </p:nvGraphicFramePr>
        <p:xfrm>
          <a:off x="1835696" y="4397762"/>
          <a:ext cx="4248472" cy="1800000"/>
        </p:xfrm>
        <a:graphic>
          <a:graphicData uri="http://schemas.openxmlformats.org/drawingml/2006/table">
            <a:tbl>
              <a:tblPr firstRow="1" firstCol="1" bandRow="1"/>
              <a:tblGrid>
                <a:gridCol w="1881466"/>
                <a:gridCol w="789002"/>
                <a:gridCol w="789002"/>
                <a:gridCol w="789002"/>
              </a:tblGrid>
              <a:tr h="180000">
                <a:tc rowSpan="3">
                  <a:txBody>
                    <a:bodyPr/>
                    <a:lstStyle/>
                    <a:p>
                      <a:pPr marL="0" algn="just">
                        <a:spcBef>
                          <a:spcPts val="300"/>
                        </a:spcBef>
                        <a:spcAft>
                          <a:spcPts val="0"/>
                        </a:spcAft>
                      </a:pPr>
                      <a:r>
                        <a:rPr lang="de-CH" sz="1100" b="1" dirty="0">
                          <a:effectLst/>
                          <a:latin typeface="Arial Narrow" panose="020B0606020202030204" pitchFamily="34" charset="0"/>
                          <a:ea typeface="Times New Roman" panose="02020603050405020304" pitchFamily="18" charset="0"/>
                          <a:cs typeface="Times New Roman" panose="02020603050405020304" pitchFamily="18" charset="0"/>
                        </a:rPr>
                        <a:t>Gebäude</a:t>
                      </a:r>
                      <a:endParaRPr lang="de-CH"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rgbClr val="EEECE1"/>
                    </a:solidFill>
                  </a:tcPr>
                </a:tc>
                <a:tc gridSpan="3">
                  <a:txBody>
                    <a:bodyPr/>
                    <a:lstStyle/>
                    <a:p>
                      <a:pPr marL="0" algn="ctr">
                        <a:spcBef>
                          <a:spcPts val="300"/>
                        </a:spcBef>
                        <a:spcAft>
                          <a:spcPts val="0"/>
                        </a:spcAft>
                      </a:pPr>
                      <a:r>
                        <a:rPr lang="de-CH" sz="1100" b="1" dirty="0" smtClean="0">
                          <a:effectLst/>
                          <a:latin typeface="Arial Narrow" panose="020B0606020202030204" pitchFamily="34" charset="0"/>
                          <a:ea typeface="Times New Roman" panose="02020603050405020304" pitchFamily="18" charset="0"/>
                          <a:cs typeface="Times New Roman" panose="02020603050405020304" pitchFamily="18" charset="0"/>
                        </a:rPr>
                        <a:t>Investition (Mio.</a:t>
                      </a:r>
                      <a:r>
                        <a:rPr lang="de-CH" sz="1100" b="1" baseline="0" dirty="0" smtClean="0">
                          <a:effectLst/>
                          <a:latin typeface="Arial Narrow" panose="020B0606020202030204" pitchFamily="34" charset="0"/>
                          <a:ea typeface="Times New Roman" panose="02020603050405020304" pitchFamily="18" charset="0"/>
                          <a:cs typeface="Times New Roman" panose="02020603050405020304" pitchFamily="18" charset="0"/>
                        </a:rPr>
                        <a:t> </a:t>
                      </a:r>
                      <a:r>
                        <a:rPr lang="de-CH" sz="1100" b="1" dirty="0" smtClean="0">
                          <a:effectLst/>
                          <a:latin typeface="Arial Narrow" panose="020B0606020202030204" pitchFamily="34" charset="0"/>
                          <a:ea typeface="Times New Roman" panose="02020603050405020304" pitchFamily="18" charset="0"/>
                          <a:cs typeface="Times New Roman" panose="02020603050405020304" pitchFamily="18" charset="0"/>
                        </a:rPr>
                        <a:t>Fr.; </a:t>
                      </a:r>
                      <a:r>
                        <a:rPr lang="de-CH" sz="1100" b="1" dirty="0">
                          <a:effectLst/>
                          <a:latin typeface="Arial Narrow" panose="020B0606020202030204" pitchFamily="34" charset="0"/>
                          <a:ea typeface="Times New Roman" panose="02020603050405020304" pitchFamily="18" charset="0"/>
                          <a:cs typeface="Times New Roman" panose="02020603050405020304" pitchFamily="18" charset="0"/>
                        </a:rPr>
                        <a:t>+/-25%)</a:t>
                      </a:r>
                      <a:endParaRPr lang="de-CH"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rgbClr val="EEECE1"/>
                    </a:solidFill>
                  </a:tcPr>
                </a:tc>
                <a:tc hMerge="1">
                  <a:txBody>
                    <a:bodyPr/>
                    <a:lstStyle/>
                    <a:p>
                      <a:endParaRPr lang="de-CH"/>
                    </a:p>
                  </a:txBody>
                  <a:tcPr/>
                </a:tc>
                <a:tc hMerge="1">
                  <a:txBody>
                    <a:bodyPr/>
                    <a:lstStyle/>
                    <a:p>
                      <a:pPr marL="0" algn="r">
                        <a:spcBef>
                          <a:spcPts val="300"/>
                        </a:spcBef>
                        <a:spcAft>
                          <a:spcPts val="0"/>
                        </a:spcAft>
                      </a:pPr>
                      <a:endParaRPr lang="de-CH"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rgbClr val="EEECE1"/>
                    </a:solidFill>
                  </a:tcPr>
                </a:tc>
              </a:tr>
              <a:tr h="180000">
                <a:tc vMerge="1">
                  <a:txBody>
                    <a:bodyPr/>
                    <a:lstStyle/>
                    <a:p>
                      <a:endParaRPr lang="de-CH"/>
                    </a:p>
                  </a:txBody>
                  <a:tcPr/>
                </a:tc>
                <a:tc rowSpan="2">
                  <a:txBody>
                    <a:bodyPr/>
                    <a:lstStyle/>
                    <a:p>
                      <a:pPr marL="0" algn="r">
                        <a:spcBef>
                          <a:spcPts val="300"/>
                        </a:spcBef>
                        <a:spcAft>
                          <a:spcPts val="0"/>
                        </a:spcAft>
                      </a:pPr>
                      <a:r>
                        <a:rPr lang="de-CH" sz="1100" dirty="0" smtClean="0">
                          <a:effectLst/>
                          <a:latin typeface="Arial Narrow" panose="020B0606020202030204" pitchFamily="34" charset="0"/>
                          <a:ea typeface="Times New Roman" panose="02020603050405020304" pitchFamily="18" charset="0"/>
                          <a:cs typeface="Times New Roman" panose="02020603050405020304" pitchFamily="18" charset="0"/>
                        </a:rPr>
                        <a:t>ohne </a:t>
                      </a:r>
                      <a:r>
                        <a:rPr lang="de-CH" sz="1100" dirty="0">
                          <a:effectLst/>
                          <a:latin typeface="Arial Narrow" panose="020B0606020202030204" pitchFamily="34" charset="0"/>
                          <a:ea typeface="Times New Roman" panose="02020603050405020304" pitchFamily="18" charset="0"/>
                          <a:cs typeface="Times New Roman" panose="02020603050405020304" pitchFamily="18" charset="0"/>
                        </a:rPr>
                        <a:t>Neubau</a:t>
                      </a:r>
                      <a:endParaRPr lang="de-CH"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rgbClr val="EEECE1"/>
                    </a:solidFill>
                  </a:tcPr>
                </a:tc>
                <a:tc gridSpan="2">
                  <a:txBody>
                    <a:bodyPr/>
                    <a:lstStyle/>
                    <a:p>
                      <a:pPr marL="0" algn="r">
                        <a:spcBef>
                          <a:spcPts val="300"/>
                        </a:spcBef>
                        <a:spcAft>
                          <a:spcPts val="0"/>
                        </a:spcAft>
                      </a:pPr>
                      <a:r>
                        <a:rPr lang="de-CH" sz="1100" dirty="0" smtClean="0">
                          <a:effectLst/>
                          <a:latin typeface="Arial Narrow" panose="020B0606020202030204" pitchFamily="34" charset="0"/>
                          <a:ea typeface="Times New Roman" panose="02020603050405020304" pitchFamily="18" charset="0"/>
                          <a:cs typeface="Times New Roman" panose="02020603050405020304" pitchFamily="18" charset="0"/>
                        </a:rPr>
                        <a:t>mit </a:t>
                      </a:r>
                      <a:r>
                        <a:rPr lang="de-CH" sz="1100" dirty="0">
                          <a:effectLst/>
                          <a:latin typeface="Arial Narrow" panose="020B0606020202030204" pitchFamily="34" charset="0"/>
                          <a:ea typeface="Times New Roman" panose="02020603050405020304" pitchFamily="18" charset="0"/>
                          <a:cs typeface="Times New Roman" panose="02020603050405020304" pitchFamily="18" charset="0"/>
                        </a:rPr>
                        <a:t>Neubau</a:t>
                      </a:r>
                      <a:endParaRPr lang="de-CH"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rgbClr val="EEECE1"/>
                    </a:solidFill>
                  </a:tcPr>
                </a:tc>
                <a:tc hMerge="1">
                  <a:txBody>
                    <a:bodyPr/>
                    <a:lstStyle/>
                    <a:p>
                      <a:pPr marL="0" algn="r">
                        <a:spcBef>
                          <a:spcPts val="300"/>
                        </a:spcBef>
                        <a:spcAft>
                          <a:spcPts val="0"/>
                        </a:spcAft>
                      </a:pPr>
                      <a:endParaRPr lang="de-CH"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rgbClr val="EEECE1"/>
                    </a:solidFill>
                  </a:tcPr>
                </a:tc>
              </a:tr>
              <a:tr h="180000">
                <a:tc vMerge="1">
                  <a:txBody>
                    <a:bodyPr/>
                    <a:lstStyle/>
                    <a:p>
                      <a:pPr marL="0" algn="just">
                        <a:spcBef>
                          <a:spcPts val="300"/>
                        </a:spcBef>
                        <a:spcAft>
                          <a:spcPts val="0"/>
                        </a:spcAft>
                      </a:pPr>
                      <a:endParaRPr lang="de-CH"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rgbClr val="EEECE1"/>
                    </a:solidFill>
                  </a:tcPr>
                </a:tc>
                <a:tc vMerge="1">
                  <a:txBody>
                    <a:bodyPr/>
                    <a:lstStyle/>
                    <a:p>
                      <a:pPr marL="0" algn="r">
                        <a:spcBef>
                          <a:spcPts val="300"/>
                        </a:spcBef>
                        <a:spcAft>
                          <a:spcPts val="0"/>
                        </a:spcAft>
                      </a:pPr>
                      <a:endParaRPr lang="de-CH"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rgbClr val="EEECE1"/>
                    </a:solidFill>
                  </a:tcPr>
                </a:tc>
                <a:tc>
                  <a:txBody>
                    <a:bodyPr/>
                    <a:lstStyle/>
                    <a:p>
                      <a:pPr marL="0" algn="r">
                        <a:spcBef>
                          <a:spcPts val="300"/>
                        </a:spcBef>
                        <a:spcAft>
                          <a:spcPts val="0"/>
                        </a:spcAft>
                      </a:pPr>
                      <a:r>
                        <a:rPr lang="de-CH" sz="1100" dirty="0" err="1" smtClean="0">
                          <a:effectLst/>
                          <a:latin typeface="Arial" panose="020B0604020202020204" pitchFamily="34" charset="0"/>
                          <a:ea typeface="Times New Roman" panose="02020603050405020304" pitchFamily="18" charset="0"/>
                          <a:cs typeface="Times New Roman" panose="02020603050405020304" pitchFamily="18" charset="0"/>
                        </a:rPr>
                        <a:t>VdSR</a:t>
                      </a:r>
                      <a:endParaRPr lang="de-CH"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rgbClr val="EEECE1"/>
                    </a:solidFill>
                  </a:tcPr>
                </a:tc>
                <a:tc>
                  <a:txBody>
                    <a:bodyPr/>
                    <a:lstStyle/>
                    <a:p>
                      <a:pPr marL="0" algn="r">
                        <a:spcBef>
                          <a:spcPts val="300"/>
                        </a:spcBef>
                        <a:spcAft>
                          <a:spcPts val="0"/>
                        </a:spcAft>
                      </a:pPr>
                      <a:r>
                        <a:rPr lang="de-CH" sz="1100" dirty="0" smtClean="0">
                          <a:effectLst/>
                          <a:latin typeface="Arial" panose="020B0604020202020204" pitchFamily="34" charset="0"/>
                          <a:ea typeface="Times New Roman" panose="02020603050405020304" pitchFamily="18" charset="0"/>
                          <a:cs typeface="Times New Roman" panose="02020603050405020304" pitchFamily="18" charset="0"/>
                        </a:rPr>
                        <a:t>SPK</a:t>
                      </a:r>
                      <a:endParaRPr lang="de-CH"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rgbClr val="EEECE1"/>
                    </a:solidFill>
                  </a:tcPr>
                </a:tc>
              </a:tr>
              <a:tr h="180000">
                <a:tc>
                  <a:txBody>
                    <a:bodyPr/>
                    <a:lstStyle/>
                    <a:p>
                      <a:pPr marL="0" algn="just">
                        <a:spcBef>
                          <a:spcPts val="300"/>
                        </a:spcBef>
                        <a:spcAft>
                          <a:spcPts val="600"/>
                        </a:spcAft>
                      </a:pPr>
                      <a:r>
                        <a:rPr lang="de-CH" sz="1100" dirty="0">
                          <a:effectLst/>
                          <a:latin typeface="Arial Narrow" panose="020B0606020202030204" pitchFamily="34" charset="0"/>
                          <a:ea typeface="Times New Roman" panose="02020603050405020304" pitchFamily="18" charset="0"/>
                          <a:cs typeface="Times New Roman" panose="02020603050405020304" pitchFamily="18" charset="0"/>
                        </a:rPr>
                        <a:t>Krummgasse 2  («Stadthaus»)</a:t>
                      </a:r>
                      <a:endParaRPr lang="de-CH"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a:spcBef>
                          <a:spcPts val="300"/>
                        </a:spcBef>
                        <a:spcAft>
                          <a:spcPts val="600"/>
                        </a:spcAft>
                      </a:pPr>
                      <a:r>
                        <a:rPr lang="de-CH" sz="1100" dirty="0" smtClean="0">
                          <a:effectLst/>
                          <a:latin typeface="Arial Narrow" panose="020B0606020202030204" pitchFamily="34" charset="0"/>
                          <a:ea typeface="Times New Roman" panose="02020603050405020304" pitchFamily="18" charset="0"/>
                          <a:cs typeface="Times New Roman" panose="02020603050405020304" pitchFamily="18" charset="0"/>
                        </a:rPr>
                        <a:t>3.3</a:t>
                      </a:r>
                      <a:endParaRPr lang="de-CH"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a:spcBef>
                          <a:spcPts val="300"/>
                        </a:spcBef>
                        <a:spcAft>
                          <a:spcPts val="600"/>
                        </a:spcAft>
                      </a:pPr>
                      <a:r>
                        <a:rPr lang="de-CH" sz="1100" dirty="0" smtClean="0">
                          <a:effectLst/>
                          <a:latin typeface="Arial Narrow" panose="020B0606020202030204" pitchFamily="34" charset="0"/>
                          <a:ea typeface="Times New Roman" panose="02020603050405020304" pitchFamily="18" charset="0"/>
                          <a:cs typeface="Times New Roman" panose="02020603050405020304" pitchFamily="18" charset="0"/>
                        </a:rPr>
                        <a:t>3.3</a:t>
                      </a:r>
                      <a:endParaRPr lang="de-CH"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a:spcBef>
                          <a:spcPts val="300"/>
                        </a:spcBef>
                        <a:spcAft>
                          <a:spcPts val="600"/>
                        </a:spcAft>
                      </a:pPr>
                      <a:r>
                        <a:rPr lang="de-CH" sz="1100" dirty="0" smtClean="0">
                          <a:effectLst/>
                          <a:latin typeface="Arial Narrow" panose="020B0606020202030204" pitchFamily="34" charset="0"/>
                          <a:ea typeface="Times New Roman" panose="02020603050405020304" pitchFamily="18" charset="0"/>
                          <a:cs typeface="Times New Roman" panose="02020603050405020304" pitchFamily="18" charset="0"/>
                        </a:rPr>
                        <a:t>3.3</a:t>
                      </a:r>
                      <a:endParaRPr lang="de-CH"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80000">
                <a:tc>
                  <a:txBody>
                    <a:bodyPr/>
                    <a:lstStyle/>
                    <a:p>
                      <a:pPr marL="0" algn="just">
                        <a:spcBef>
                          <a:spcPts val="300"/>
                        </a:spcBef>
                        <a:spcAft>
                          <a:spcPts val="600"/>
                        </a:spcAft>
                      </a:pPr>
                      <a:r>
                        <a:rPr lang="de-CH" sz="1100" dirty="0">
                          <a:effectLst/>
                          <a:latin typeface="Arial Narrow" panose="020B0606020202030204" pitchFamily="34" charset="0"/>
                          <a:ea typeface="Times New Roman" panose="02020603050405020304" pitchFamily="18" charset="0"/>
                          <a:cs typeface="Times New Roman" panose="02020603050405020304" pitchFamily="18" charset="0"/>
                        </a:rPr>
                        <a:t>Stadthausgasse 10 («Eckstein»)</a:t>
                      </a:r>
                      <a:endParaRPr lang="de-CH"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a:spcBef>
                          <a:spcPts val="300"/>
                        </a:spcBef>
                        <a:spcAft>
                          <a:spcPts val="600"/>
                        </a:spcAft>
                      </a:pPr>
                      <a:r>
                        <a:rPr lang="de-CH" sz="1100" dirty="0" smtClean="0">
                          <a:effectLst/>
                          <a:latin typeface="Arial Narrow" panose="020B0606020202030204" pitchFamily="34" charset="0"/>
                          <a:ea typeface="Times New Roman" panose="02020603050405020304" pitchFamily="18" charset="0"/>
                          <a:cs typeface="Times New Roman" panose="02020603050405020304" pitchFamily="18" charset="0"/>
                        </a:rPr>
                        <a:t>2.3</a:t>
                      </a:r>
                      <a:endParaRPr lang="de-CH"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a:spcBef>
                          <a:spcPts val="300"/>
                        </a:spcBef>
                        <a:spcAft>
                          <a:spcPts val="600"/>
                        </a:spcAft>
                      </a:pPr>
                      <a:r>
                        <a:rPr lang="de-CH" sz="1100" dirty="0" smtClean="0">
                          <a:effectLst/>
                          <a:latin typeface="Arial Narrow" panose="020B0606020202030204" pitchFamily="34" charset="0"/>
                          <a:ea typeface="Times New Roman" panose="02020603050405020304" pitchFamily="18" charset="0"/>
                          <a:cs typeface="Times New Roman" panose="02020603050405020304" pitchFamily="18" charset="0"/>
                        </a:rPr>
                        <a:t>2.3</a:t>
                      </a:r>
                      <a:endParaRPr lang="de-CH"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a:spcBef>
                          <a:spcPts val="300"/>
                        </a:spcBef>
                        <a:spcAft>
                          <a:spcPts val="600"/>
                        </a:spcAft>
                      </a:pPr>
                      <a:r>
                        <a:rPr lang="de-CH" sz="1100" dirty="0" smtClean="0">
                          <a:effectLst/>
                          <a:latin typeface="Arial Narrow" panose="020B0606020202030204" pitchFamily="34" charset="0"/>
                          <a:ea typeface="Times New Roman" panose="02020603050405020304" pitchFamily="18" charset="0"/>
                          <a:cs typeface="Times New Roman" panose="02020603050405020304" pitchFamily="18" charset="0"/>
                        </a:rPr>
                        <a:t>2.3</a:t>
                      </a:r>
                      <a:endParaRPr lang="de-CH"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80000">
                <a:tc>
                  <a:txBody>
                    <a:bodyPr/>
                    <a:lstStyle/>
                    <a:p>
                      <a:pPr marL="0" algn="just">
                        <a:spcBef>
                          <a:spcPts val="300"/>
                        </a:spcBef>
                        <a:spcAft>
                          <a:spcPts val="600"/>
                        </a:spcAft>
                      </a:pPr>
                      <a:r>
                        <a:rPr lang="de-CH" sz="1100" dirty="0">
                          <a:effectLst/>
                          <a:latin typeface="Arial Narrow" panose="020B0606020202030204" pitchFamily="34" charset="0"/>
                          <a:ea typeface="Times New Roman" panose="02020603050405020304" pitchFamily="18" charset="0"/>
                          <a:cs typeface="Times New Roman" panose="02020603050405020304" pitchFamily="18" charset="0"/>
                        </a:rPr>
                        <a:t>Verwaltungsneubau</a:t>
                      </a:r>
                      <a:endParaRPr lang="de-CH"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a:spcBef>
                          <a:spcPts val="300"/>
                        </a:spcBef>
                        <a:spcAft>
                          <a:spcPts val="600"/>
                        </a:spcAft>
                      </a:pPr>
                      <a:r>
                        <a:rPr lang="de-CH" sz="1100" dirty="0">
                          <a:effectLst/>
                          <a:latin typeface="Arial Narrow" panose="020B0606020202030204" pitchFamily="34" charset="0"/>
                          <a:ea typeface="Times New Roman" panose="02020603050405020304" pitchFamily="18" charset="0"/>
                          <a:cs typeface="Times New Roman" panose="02020603050405020304" pitchFamily="18" charset="0"/>
                        </a:rPr>
                        <a:t>0</a:t>
                      </a:r>
                      <a:endParaRPr lang="de-CH"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a:spcBef>
                          <a:spcPts val="300"/>
                        </a:spcBef>
                        <a:spcAft>
                          <a:spcPts val="600"/>
                        </a:spcAft>
                      </a:pPr>
                      <a:r>
                        <a:rPr lang="de-CH" sz="1100" dirty="0" smtClean="0">
                          <a:effectLst/>
                          <a:latin typeface="Arial Narrow" panose="020B0606020202030204" pitchFamily="34" charset="0"/>
                          <a:ea typeface="Times New Roman" panose="02020603050405020304" pitchFamily="18" charset="0"/>
                          <a:cs typeface="Times New Roman" panose="02020603050405020304" pitchFamily="18" charset="0"/>
                        </a:rPr>
                        <a:t>6.2</a:t>
                      </a:r>
                      <a:endParaRPr lang="de-CH"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a:spcBef>
                          <a:spcPts val="300"/>
                        </a:spcBef>
                        <a:spcAft>
                          <a:spcPts val="600"/>
                        </a:spcAft>
                      </a:pPr>
                      <a:r>
                        <a:rPr lang="de-CH" sz="1100" dirty="0" smtClean="0">
                          <a:effectLst/>
                          <a:latin typeface="Arial Narrow" panose="020B0606020202030204" pitchFamily="34" charset="0"/>
                          <a:ea typeface="Times New Roman" panose="02020603050405020304" pitchFamily="18" charset="0"/>
                          <a:cs typeface="Times New Roman" panose="02020603050405020304" pitchFamily="18" charset="0"/>
                        </a:rPr>
                        <a:t>7.5</a:t>
                      </a:r>
                      <a:endParaRPr lang="de-CH"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80000">
                <a:tc>
                  <a:txBody>
                    <a:bodyPr/>
                    <a:lstStyle/>
                    <a:p>
                      <a:pPr marL="0" algn="just">
                        <a:spcBef>
                          <a:spcPts val="300"/>
                        </a:spcBef>
                        <a:spcAft>
                          <a:spcPts val="600"/>
                        </a:spcAft>
                      </a:pPr>
                      <a:r>
                        <a:rPr lang="de-CH" sz="1100" dirty="0">
                          <a:effectLst/>
                          <a:latin typeface="Arial Narrow" panose="020B0606020202030204" pitchFamily="34" charset="0"/>
                          <a:ea typeface="Times New Roman" panose="02020603050405020304" pitchFamily="18" charset="0"/>
                          <a:cs typeface="Times New Roman" panose="02020603050405020304" pitchFamily="18" charset="0"/>
                        </a:rPr>
                        <a:t>Archäologie</a:t>
                      </a:r>
                      <a:endParaRPr lang="de-CH"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a:spcBef>
                          <a:spcPts val="300"/>
                        </a:spcBef>
                        <a:spcAft>
                          <a:spcPts val="600"/>
                        </a:spcAft>
                      </a:pPr>
                      <a:r>
                        <a:rPr lang="de-CH" sz="1100" dirty="0">
                          <a:effectLst/>
                          <a:latin typeface="Arial Narrow" panose="020B0606020202030204" pitchFamily="34" charset="0"/>
                          <a:ea typeface="Times New Roman" panose="02020603050405020304" pitchFamily="18" charset="0"/>
                          <a:cs typeface="Times New Roman" panose="02020603050405020304" pitchFamily="18" charset="0"/>
                        </a:rPr>
                        <a:t>0</a:t>
                      </a:r>
                      <a:endParaRPr lang="de-CH"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a:spcBef>
                          <a:spcPts val="300"/>
                        </a:spcBef>
                        <a:spcAft>
                          <a:spcPts val="600"/>
                        </a:spcAft>
                      </a:pPr>
                      <a:r>
                        <a:rPr lang="de-CH" sz="1100" dirty="0" smtClean="0">
                          <a:effectLst/>
                          <a:latin typeface="Arial Narrow" panose="020B0606020202030204" pitchFamily="34" charset="0"/>
                          <a:ea typeface="Times New Roman" panose="02020603050405020304" pitchFamily="18" charset="0"/>
                          <a:cs typeface="Times New Roman" panose="02020603050405020304" pitchFamily="18" charset="0"/>
                        </a:rPr>
                        <a:t>0.9</a:t>
                      </a:r>
                      <a:endParaRPr lang="de-CH"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a:spcBef>
                          <a:spcPts val="300"/>
                        </a:spcBef>
                        <a:spcAft>
                          <a:spcPts val="600"/>
                        </a:spcAft>
                      </a:pPr>
                      <a:r>
                        <a:rPr lang="de-CH" sz="1100" dirty="0" smtClean="0">
                          <a:effectLst/>
                          <a:latin typeface="Arial Narrow" panose="020B0606020202030204" pitchFamily="34" charset="0"/>
                          <a:ea typeface="Times New Roman" panose="02020603050405020304" pitchFamily="18" charset="0"/>
                          <a:cs typeface="Times New Roman" panose="02020603050405020304" pitchFamily="18" charset="0"/>
                        </a:rPr>
                        <a:t>0.9</a:t>
                      </a:r>
                      <a:endParaRPr lang="de-CH"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80000">
                <a:tc>
                  <a:txBody>
                    <a:bodyPr/>
                    <a:lstStyle/>
                    <a:p>
                      <a:pPr marL="0" algn="just">
                        <a:spcBef>
                          <a:spcPts val="300"/>
                        </a:spcBef>
                        <a:spcAft>
                          <a:spcPts val="600"/>
                        </a:spcAft>
                      </a:pPr>
                      <a:r>
                        <a:rPr lang="de-CH" sz="1100" dirty="0">
                          <a:effectLst/>
                          <a:latin typeface="Arial Narrow" panose="020B0606020202030204" pitchFamily="34" charset="0"/>
                          <a:ea typeface="Times New Roman" panose="02020603050405020304" pitchFamily="18" charset="0"/>
                          <a:cs typeface="Times New Roman" panose="02020603050405020304" pitchFamily="18" charset="0"/>
                        </a:rPr>
                        <a:t>Garage Stadtpolizei</a:t>
                      </a:r>
                      <a:endParaRPr lang="de-CH"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a:spcBef>
                          <a:spcPts val="300"/>
                        </a:spcBef>
                        <a:spcAft>
                          <a:spcPts val="600"/>
                        </a:spcAft>
                      </a:pPr>
                      <a:r>
                        <a:rPr lang="de-CH" sz="1100" dirty="0" smtClean="0">
                          <a:effectLst/>
                          <a:latin typeface="Arial Narrow" panose="020B0606020202030204" pitchFamily="34" charset="0"/>
                          <a:ea typeface="Times New Roman" panose="02020603050405020304" pitchFamily="18" charset="0"/>
                          <a:cs typeface="Times New Roman" panose="02020603050405020304" pitchFamily="18" charset="0"/>
                        </a:rPr>
                        <a:t>0.5</a:t>
                      </a:r>
                      <a:endParaRPr lang="de-CH"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a:spcBef>
                          <a:spcPts val="300"/>
                        </a:spcBef>
                        <a:spcAft>
                          <a:spcPts val="600"/>
                        </a:spcAft>
                      </a:pPr>
                      <a:r>
                        <a:rPr lang="de-CH" sz="1100" dirty="0">
                          <a:effectLst/>
                          <a:latin typeface="Arial Narrow" panose="020B0606020202030204" pitchFamily="34" charset="0"/>
                          <a:ea typeface="Times New Roman" panose="02020603050405020304" pitchFamily="18" charset="0"/>
                          <a:cs typeface="Times New Roman" panose="02020603050405020304" pitchFamily="18" charset="0"/>
                        </a:rPr>
                        <a:t>0</a:t>
                      </a:r>
                      <a:endParaRPr lang="de-CH"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a:spcBef>
                          <a:spcPts val="300"/>
                        </a:spcBef>
                        <a:spcAft>
                          <a:spcPts val="600"/>
                        </a:spcAft>
                      </a:pPr>
                      <a:r>
                        <a:rPr lang="de-CH" sz="1100" dirty="0">
                          <a:effectLst/>
                          <a:latin typeface="Arial Narrow" panose="020B0606020202030204" pitchFamily="34" charset="0"/>
                          <a:ea typeface="Times New Roman" panose="02020603050405020304" pitchFamily="18" charset="0"/>
                          <a:cs typeface="Times New Roman" panose="02020603050405020304" pitchFamily="18" charset="0"/>
                        </a:rPr>
                        <a:t>0</a:t>
                      </a:r>
                      <a:endParaRPr lang="de-CH"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80000">
                <a:tc>
                  <a:txBody>
                    <a:bodyPr/>
                    <a:lstStyle/>
                    <a:p>
                      <a:pPr marL="0" algn="just">
                        <a:spcBef>
                          <a:spcPts val="300"/>
                        </a:spcBef>
                        <a:spcAft>
                          <a:spcPts val="600"/>
                        </a:spcAft>
                      </a:pPr>
                      <a:r>
                        <a:rPr lang="de-CH" sz="1100" dirty="0">
                          <a:effectLst/>
                          <a:latin typeface="Arial Narrow" panose="020B0606020202030204" pitchFamily="34" charset="0"/>
                          <a:ea typeface="Times New Roman" panose="02020603050405020304" pitchFamily="18" charset="0"/>
                          <a:cs typeface="Times New Roman" panose="02020603050405020304" pitchFamily="18" charset="0"/>
                        </a:rPr>
                        <a:t>Klostergarten (Anteil VV)</a:t>
                      </a:r>
                      <a:endParaRPr lang="de-CH"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a:spcBef>
                          <a:spcPts val="300"/>
                        </a:spcBef>
                        <a:spcAft>
                          <a:spcPts val="600"/>
                        </a:spcAft>
                      </a:pPr>
                      <a:r>
                        <a:rPr lang="de-CH" sz="1100" dirty="0" smtClean="0">
                          <a:effectLst/>
                          <a:latin typeface="Arial Narrow" panose="020B0606020202030204" pitchFamily="34" charset="0"/>
                          <a:ea typeface="Times New Roman" panose="02020603050405020304" pitchFamily="18" charset="0"/>
                          <a:cs typeface="Times New Roman" panose="02020603050405020304" pitchFamily="18" charset="0"/>
                        </a:rPr>
                        <a:t>0.7</a:t>
                      </a:r>
                      <a:endParaRPr lang="de-CH"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a:spcBef>
                          <a:spcPts val="300"/>
                        </a:spcBef>
                        <a:spcAft>
                          <a:spcPts val="600"/>
                        </a:spcAft>
                      </a:pPr>
                      <a:r>
                        <a:rPr lang="de-CH" sz="1100" dirty="0">
                          <a:effectLst/>
                          <a:latin typeface="Arial Narrow" panose="020B0606020202030204" pitchFamily="34" charset="0"/>
                          <a:ea typeface="Times New Roman" panose="02020603050405020304" pitchFamily="18" charset="0"/>
                          <a:cs typeface="Times New Roman" panose="02020603050405020304" pitchFamily="18" charset="0"/>
                        </a:rPr>
                        <a:t>0</a:t>
                      </a:r>
                      <a:endParaRPr lang="de-CH"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a:spcBef>
                          <a:spcPts val="300"/>
                        </a:spcBef>
                        <a:spcAft>
                          <a:spcPts val="600"/>
                        </a:spcAft>
                      </a:pPr>
                      <a:r>
                        <a:rPr lang="de-CH" sz="1100" dirty="0">
                          <a:effectLst/>
                          <a:latin typeface="Arial Narrow" panose="020B0606020202030204" pitchFamily="34" charset="0"/>
                          <a:ea typeface="Times New Roman" panose="02020603050405020304" pitchFamily="18" charset="0"/>
                          <a:cs typeface="Times New Roman" panose="02020603050405020304" pitchFamily="18" charset="0"/>
                        </a:rPr>
                        <a:t>0</a:t>
                      </a:r>
                      <a:endParaRPr lang="de-CH"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80000">
                <a:tc>
                  <a:txBody>
                    <a:bodyPr/>
                    <a:lstStyle/>
                    <a:p>
                      <a:pPr marL="0" algn="just">
                        <a:spcBef>
                          <a:spcPts val="300"/>
                        </a:spcBef>
                        <a:spcAft>
                          <a:spcPts val="600"/>
                        </a:spcAft>
                      </a:pPr>
                      <a:r>
                        <a:rPr lang="de-CH" sz="1100" b="1" dirty="0">
                          <a:effectLst/>
                          <a:latin typeface="Arial Narrow" panose="020B0606020202030204" pitchFamily="34" charset="0"/>
                          <a:ea typeface="Times New Roman" panose="02020603050405020304" pitchFamily="18" charset="0"/>
                          <a:cs typeface="Times New Roman" panose="02020603050405020304" pitchFamily="18" charset="0"/>
                        </a:rPr>
                        <a:t>Total</a:t>
                      </a:r>
                      <a:endParaRPr lang="de-CH"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a:spcBef>
                          <a:spcPts val="300"/>
                        </a:spcBef>
                        <a:spcAft>
                          <a:spcPts val="600"/>
                        </a:spcAft>
                      </a:pPr>
                      <a:r>
                        <a:rPr lang="de-CH" sz="1100" b="1" dirty="0" smtClean="0">
                          <a:effectLst/>
                          <a:latin typeface="Arial Narrow" panose="020B0606020202030204" pitchFamily="34" charset="0"/>
                          <a:ea typeface="Times New Roman" panose="02020603050405020304" pitchFamily="18" charset="0"/>
                          <a:cs typeface="Times New Roman" panose="02020603050405020304" pitchFamily="18" charset="0"/>
                        </a:rPr>
                        <a:t>6.8</a:t>
                      </a:r>
                      <a:endParaRPr lang="de-CH"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a:spcBef>
                          <a:spcPts val="300"/>
                        </a:spcBef>
                        <a:spcAft>
                          <a:spcPts val="600"/>
                        </a:spcAft>
                      </a:pPr>
                      <a:r>
                        <a:rPr lang="de-CH" sz="1100" b="1" dirty="0" smtClean="0">
                          <a:effectLst/>
                          <a:latin typeface="Arial Narrow" panose="020B0606020202030204" pitchFamily="34" charset="0"/>
                          <a:ea typeface="Times New Roman" panose="02020603050405020304" pitchFamily="18" charset="0"/>
                          <a:cs typeface="Times New Roman" panose="02020603050405020304" pitchFamily="18" charset="0"/>
                        </a:rPr>
                        <a:t>12.7</a:t>
                      </a:r>
                      <a:endParaRPr lang="de-CH"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a:spcBef>
                          <a:spcPts val="300"/>
                        </a:spcBef>
                        <a:spcAft>
                          <a:spcPts val="600"/>
                        </a:spcAft>
                      </a:pPr>
                      <a:r>
                        <a:rPr lang="de-CH" sz="1100" b="1" dirty="0" smtClean="0">
                          <a:effectLst/>
                          <a:latin typeface="Arial Narrow" panose="020B0606020202030204" pitchFamily="34" charset="0"/>
                          <a:ea typeface="Times New Roman" panose="02020603050405020304" pitchFamily="18" charset="0"/>
                          <a:cs typeface="Times New Roman" panose="02020603050405020304" pitchFamily="18" charset="0"/>
                        </a:rPr>
                        <a:t>14.0</a:t>
                      </a:r>
                      <a:endParaRPr lang="de-CH"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42" name="Rechteckige Legende 41"/>
          <p:cNvSpPr/>
          <p:nvPr/>
        </p:nvSpPr>
        <p:spPr>
          <a:xfrm>
            <a:off x="334636" y="2197102"/>
            <a:ext cx="5893548" cy="1951978"/>
          </a:xfrm>
          <a:prstGeom prst="wedgeRectCallout">
            <a:avLst>
              <a:gd name="adj1" fmla="val 64081"/>
              <a:gd name="adj2" fmla="val 13193"/>
            </a:avLst>
          </a:prstGeom>
          <a:solidFill>
            <a:srgbClr val="FF0000">
              <a:alpha val="9000"/>
            </a:srgb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36000" rIns="36000" bIns="36000" numCol="1" spcCol="0" rtlCol="0" fromWordArt="0" anchor="t" anchorCtr="0" forceAA="0" compatLnSpc="1">
            <a:prstTxWarp prst="textNoShape">
              <a:avLst/>
            </a:prstTxWarp>
            <a:noAutofit/>
          </a:bodyPr>
          <a:lstStyle/>
          <a:p>
            <a:pPr algn="l">
              <a:spcBef>
                <a:spcPts val="300"/>
              </a:spcBef>
              <a:spcAft>
                <a:spcPts val="0"/>
              </a:spcAft>
            </a:pPr>
            <a:r>
              <a:rPr lang="de-CH" sz="1400" b="1"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Finanzliegen-</a:t>
            </a:r>
            <a:br>
              <a:rPr lang="de-CH" sz="1400" b="1"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br>
            <a:r>
              <a:rPr lang="de-CH" sz="1400" b="1" dirty="0" err="1"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schaften</a:t>
            </a:r>
            <a:r>
              <a:rPr lang="de-CH" sz="1400" b="1"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-Teil:</a:t>
            </a:r>
          </a:p>
          <a:p>
            <a:pPr algn="l">
              <a:spcBef>
                <a:spcPts val="300"/>
              </a:spcBef>
              <a:spcAft>
                <a:spcPts val="0"/>
              </a:spcAft>
            </a:pPr>
            <a:r>
              <a:rPr lang="de-CH" sz="1400" b="1" dirty="0" smtClean="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19.6 Mio. Fr.</a:t>
            </a:r>
            <a:endParaRPr lang="de-CH" sz="2000" dirty="0">
              <a:effectLst/>
              <a:latin typeface="Arial" panose="020B0604020202020204" pitchFamily="34" charset="0"/>
              <a:ea typeface="Times New Roman" panose="02020603050405020304" pitchFamily="18" charset="0"/>
              <a:cs typeface="Times New Roman" panose="02020603050405020304" pitchFamily="18" charset="0"/>
            </a:endParaRPr>
          </a:p>
        </p:txBody>
      </p:sp>
      <p:graphicFrame>
        <p:nvGraphicFramePr>
          <p:cNvPr id="9" name="Tabelle 8"/>
          <p:cNvGraphicFramePr>
            <a:graphicFrameLocks noGrp="1"/>
          </p:cNvGraphicFramePr>
          <p:nvPr>
            <p:extLst>
              <p:ext uri="{D42A27DB-BD31-4B8C-83A1-F6EECF244321}">
                <p14:modId xmlns:p14="http://schemas.microsoft.com/office/powerpoint/2010/main" val="1632136279"/>
              </p:ext>
            </p:extLst>
          </p:nvPr>
        </p:nvGraphicFramePr>
        <p:xfrm>
          <a:off x="1835696" y="2285932"/>
          <a:ext cx="4248472" cy="1800000"/>
        </p:xfrm>
        <a:graphic>
          <a:graphicData uri="http://schemas.openxmlformats.org/drawingml/2006/table">
            <a:tbl>
              <a:tblPr firstRow="1" firstCol="1" bandRow="1"/>
              <a:tblGrid>
                <a:gridCol w="2310574"/>
                <a:gridCol w="1937898"/>
              </a:tblGrid>
              <a:tr h="180000">
                <a:tc>
                  <a:txBody>
                    <a:bodyPr/>
                    <a:lstStyle/>
                    <a:p>
                      <a:pPr marL="0" algn="just">
                        <a:spcBef>
                          <a:spcPts val="300"/>
                        </a:spcBef>
                        <a:spcAft>
                          <a:spcPts val="600"/>
                        </a:spcAft>
                      </a:pPr>
                      <a:r>
                        <a:rPr lang="de-CH" sz="1100" b="1" dirty="0">
                          <a:effectLst/>
                          <a:latin typeface="Arial Narrow" panose="020B0606020202030204" pitchFamily="34" charset="0"/>
                          <a:ea typeface="Times New Roman" panose="02020603050405020304" pitchFamily="18" charset="0"/>
                          <a:cs typeface="Times New Roman" panose="02020603050405020304" pitchFamily="18" charset="0"/>
                        </a:rPr>
                        <a:t>Gebäude</a:t>
                      </a:r>
                      <a:endParaRPr lang="de-CH"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rgbClr val="EEECE1"/>
                    </a:solidFill>
                  </a:tcPr>
                </a:tc>
                <a:tc>
                  <a:txBody>
                    <a:bodyPr/>
                    <a:lstStyle/>
                    <a:p>
                      <a:pPr marL="0" algn="r">
                        <a:spcBef>
                          <a:spcPts val="300"/>
                        </a:spcBef>
                        <a:spcAft>
                          <a:spcPts val="600"/>
                        </a:spcAft>
                      </a:pPr>
                      <a:r>
                        <a:rPr lang="de-CH" sz="1100" b="1" dirty="0" smtClean="0">
                          <a:effectLst/>
                          <a:latin typeface="Arial Narrow" panose="020B0606020202030204" pitchFamily="34" charset="0"/>
                          <a:ea typeface="Times New Roman" panose="02020603050405020304" pitchFamily="18" charset="0"/>
                          <a:cs typeface="Times New Roman" panose="02020603050405020304" pitchFamily="18" charset="0"/>
                        </a:rPr>
                        <a:t>Investition (Mio. Fr.; </a:t>
                      </a:r>
                      <a:r>
                        <a:rPr lang="de-CH" sz="1100" b="1" dirty="0">
                          <a:effectLst/>
                          <a:latin typeface="Arial Narrow" panose="020B0606020202030204" pitchFamily="34" charset="0"/>
                          <a:ea typeface="Times New Roman" panose="02020603050405020304" pitchFamily="18" charset="0"/>
                          <a:cs typeface="Times New Roman" panose="02020603050405020304" pitchFamily="18" charset="0"/>
                        </a:rPr>
                        <a:t>+/-25%)</a:t>
                      </a:r>
                      <a:endParaRPr lang="de-CH"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rgbClr val="EEECE1"/>
                    </a:solidFill>
                  </a:tcPr>
                </a:tc>
              </a:tr>
              <a:tr h="180000">
                <a:tc>
                  <a:txBody>
                    <a:bodyPr/>
                    <a:lstStyle/>
                    <a:p>
                      <a:pPr marL="0" algn="just">
                        <a:spcBef>
                          <a:spcPts val="300"/>
                        </a:spcBef>
                        <a:spcAft>
                          <a:spcPts val="600"/>
                        </a:spcAft>
                      </a:pPr>
                      <a:r>
                        <a:rPr lang="de-CH" sz="1100" dirty="0">
                          <a:effectLst/>
                          <a:latin typeface="Arial Narrow" panose="020B0606020202030204" pitchFamily="34" charset="0"/>
                          <a:ea typeface="Times New Roman" panose="02020603050405020304" pitchFamily="18" charset="0"/>
                          <a:cs typeface="Times New Roman" panose="02020603050405020304" pitchFamily="18" charset="0"/>
                        </a:rPr>
                        <a:t>Krummgasse 8 («Goldener Apfel»)</a:t>
                      </a:r>
                      <a:endParaRPr lang="de-CH"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marL="0" algn="r">
                        <a:spcBef>
                          <a:spcPts val="300"/>
                        </a:spcBef>
                        <a:spcAft>
                          <a:spcPts val="600"/>
                        </a:spcAft>
                      </a:pPr>
                      <a:r>
                        <a:rPr lang="de-CH" sz="1100" dirty="0" smtClean="0">
                          <a:effectLst/>
                          <a:latin typeface="Arial Narrow" panose="020B0606020202030204" pitchFamily="34" charset="0"/>
                          <a:ea typeface="Times New Roman" panose="02020603050405020304" pitchFamily="18" charset="0"/>
                          <a:cs typeface="Times New Roman" panose="02020603050405020304" pitchFamily="18" charset="0"/>
                        </a:rPr>
                        <a:t>2.8</a:t>
                      </a:r>
                      <a:endParaRPr lang="de-CH"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tr>
              <a:tr h="180000">
                <a:tc>
                  <a:txBody>
                    <a:bodyPr/>
                    <a:lstStyle/>
                    <a:p>
                      <a:pPr marL="0" algn="just">
                        <a:spcBef>
                          <a:spcPts val="300"/>
                        </a:spcBef>
                        <a:spcAft>
                          <a:spcPts val="600"/>
                        </a:spcAft>
                      </a:pPr>
                      <a:r>
                        <a:rPr lang="de-CH" sz="1100" dirty="0">
                          <a:effectLst/>
                          <a:latin typeface="Arial Narrow" panose="020B0606020202030204" pitchFamily="34" charset="0"/>
                          <a:ea typeface="Times New Roman" panose="02020603050405020304" pitchFamily="18" charset="0"/>
                          <a:cs typeface="Times New Roman" panose="02020603050405020304" pitchFamily="18" charset="0"/>
                        </a:rPr>
                        <a:t>Krummgasse 10</a:t>
                      </a:r>
                      <a:endParaRPr lang="de-CH"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marL="0" algn="r">
                        <a:spcBef>
                          <a:spcPts val="300"/>
                        </a:spcBef>
                        <a:spcAft>
                          <a:spcPts val="600"/>
                        </a:spcAft>
                      </a:pPr>
                      <a:r>
                        <a:rPr lang="de-CH" sz="1100" dirty="0" smtClean="0">
                          <a:effectLst/>
                          <a:latin typeface="Arial Narrow" panose="020B0606020202030204" pitchFamily="34" charset="0"/>
                          <a:ea typeface="Times New Roman" panose="02020603050405020304" pitchFamily="18" charset="0"/>
                          <a:cs typeface="Times New Roman" panose="02020603050405020304" pitchFamily="18" charset="0"/>
                        </a:rPr>
                        <a:t>2.2</a:t>
                      </a:r>
                      <a:endParaRPr lang="de-CH"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tr>
              <a:tr h="180000">
                <a:tc>
                  <a:txBody>
                    <a:bodyPr/>
                    <a:lstStyle/>
                    <a:p>
                      <a:pPr marL="0" algn="just">
                        <a:spcBef>
                          <a:spcPts val="300"/>
                        </a:spcBef>
                        <a:spcAft>
                          <a:spcPts val="600"/>
                        </a:spcAft>
                      </a:pPr>
                      <a:r>
                        <a:rPr lang="de-CH" sz="1100" dirty="0">
                          <a:effectLst/>
                          <a:latin typeface="Arial Narrow" panose="020B0606020202030204" pitchFamily="34" charset="0"/>
                          <a:ea typeface="Times New Roman" panose="02020603050405020304" pitchFamily="18" charset="0"/>
                          <a:cs typeface="Times New Roman" panose="02020603050405020304" pitchFamily="18" charset="0"/>
                        </a:rPr>
                        <a:t>Krummgasse 12</a:t>
                      </a:r>
                      <a:endParaRPr lang="de-CH"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marL="0" algn="r">
                        <a:spcBef>
                          <a:spcPts val="300"/>
                        </a:spcBef>
                        <a:spcAft>
                          <a:spcPts val="600"/>
                        </a:spcAft>
                      </a:pPr>
                      <a:r>
                        <a:rPr lang="de-CH" sz="1100" dirty="0" smtClean="0">
                          <a:effectLst/>
                          <a:latin typeface="Arial Narrow" panose="020B0606020202030204" pitchFamily="34" charset="0"/>
                          <a:ea typeface="Times New Roman" panose="02020603050405020304" pitchFamily="18" charset="0"/>
                          <a:cs typeface="Times New Roman" panose="02020603050405020304" pitchFamily="18" charset="0"/>
                        </a:rPr>
                        <a:t>1.5</a:t>
                      </a:r>
                      <a:endParaRPr lang="de-CH"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tr>
              <a:tr h="180000">
                <a:tc>
                  <a:txBody>
                    <a:bodyPr/>
                    <a:lstStyle/>
                    <a:p>
                      <a:pPr marL="0" algn="just">
                        <a:spcBef>
                          <a:spcPts val="300"/>
                        </a:spcBef>
                        <a:spcAft>
                          <a:spcPts val="600"/>
                        </a:spcAft>
                      </a:pPr>
                      <a:r>
                        <a:rPr lang="de-CH" sz="1100" dirty="0">
                          <a:effectLst/>
                          <a:latin typeface="Arial Narrow" panose="020B0606020202030204" pitchFamily="34" charset="0"/>
                          <a:ea typeface="Times New Roman" panose="02020603050405020304" pitchFamily="18" charset="0"/>
                          <a:cs typeface="Times New Roman" panose="02020603050405020304" pitchFamily="18" charset="0"/>
                        </a:rPr>
                        <a:t>Krummgasse 16 («Schwarzer Stier»)</a:t>
                      </a:r>
                      <a:endParaRPr lang="de-CH"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marL="0" algn="r">
                        <a:spcBef>
                          <a:spcPts val="300"/>
                        </a:spcBef>
                        <a:spcAft>
                          <a:spcPts val="600"/>
                        </a:spcAft>
                      </a:pPr>
                      <a:r>
                        <a:rPr lang="de-CH" sz="1100" dirty="0" smtClean="0">
                          <a:effectLst/>
                          <a:latin typeface="Arial Narrow" panose="020B0606020202030204" pitchFamily="34" charset="0"/>
                          <a:ea typeface="Times New Roman" panose="02020603050405020304" pitchFamily="18" charset="0"/>
                          <a:cs typeface="Times New Roman" panose="02020603050405020304" pitchFamily="18" charset="0"/>
                        </a:rPr>
                        <a:t>3.0</a:t>
                      </a:r>
                      <a:endParaRPr lang="de-CH"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tr>
              <a:tr h="180000">
                <a:tc>
                  <a:txBody>
                    <a:bodyPr/>
                    <a:lstStyle/>
                    <a:p>
                      <a:pPr marL="0" algn="just">
                        <a:spcBef>
                          <a:spcPts val="300"/>
                        </a:spcBef>
                        <a:spcAft>
                          <a:spcPts val="600"/>
                        </a:spcAft>
                      </a:pPr>
                      <a:r>
                        <a:rPr lang="de-CH" sz="1100" dirty="0">
                          <a:effectLst/>
                          <a:latin typeface="Arial Narrow" panose="020B0606020202030204" pitchFamily="34" charset="0"/>
                          <a:ea typeface="Times New Roman" panose="02020603050405020304" pitchFamily="18" charset="0"/>
                          <a:cs typeface="Times New Roman" panose="02020603050405020304" pitchFamily="18" charset="0"/>
                        </a:rPr>
                        <a:t>Platz 1 («</a:t>
                      </a:r>
                      <a:r>
                        <a:rPr lang="de-CH" sz="1100" dirty="0" err="1">
                          <a:effectLst/>
                          <a:latin typeface="Arial Narrow" panose="020B0606020202030204" pitchFamily="34" charset="0"/>
                          <a:ea typeface="Times New Roman" panose="02020603050405020304" pitchFamily="18" charset="0"/>
                          <a:cs typeface="Times New Roman" panose="02020603050405020304" pitchFamily="18" charset="0"/>
                        </a:rPr>
                        <a:t>Guardianshaus</a:t>
                      </a:r>
                      <a:r>
                        <a:rPr lang="de-CH" sz="1100" dirty="0">
                          <a:effectLst/>
                          <a:latin typeface="Arial Narrow" panose="020B0606020202030204" pitchFamily="34" charset="0"/>
                          <a:ea typeface="Times New Roman" panose="02020603050405020304" pitchFamily="18" charset="0"/>
                          <a:cs typeface="Times New Roman" panose="02020603050405020304" pitchFamily="18" charset="0"/>
                        </a:rPr>
                        <a:t>»)</a:t>
                      </a:r>
                      <a:endParaRPr lang="de-CH"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marL="0" algn="r">
                        <a:spcBef>
                          <a:spcPts val="300"/>
                        </a:spcBef>
                        <a:spcAft>
                          <a:spcPts val="600"/>
                        </a:spcAft>
                      </a:pPr>
                      <a:r>
                        <a:rPr lang="de-CH" sz="1100" dirty="0" smtClean="0">
                          <a:effectLst/>
                          <a:latin typeface="Arial Narrow" panose="020B0606020202030204" pitchFamily="34" charset="0"/>
                          <a:ea typeface="Times New Roman" panose="02020603050405020304" pitchFamily="18" charset="0"/>
                          <a:cs typeface="Times New Roman" panose="02020603050405020304" pitchFamily="18" charset="0"/>
                        </a:rPr>
                        <a:t>4.0</a:t>
                      </a:r>
                      <a:endParaRPr lang="de-CH"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tr>
              <a:tr h="180000">
                <a:tc>
                  <a:txBody>
                    <a:bodyPr/>
                    <a:lstStyle/>
                    <a:p>
                      <a:pPr marL="0" algn="just">
                        <a:spcBef>
                          <a:spcPts val="300"/>
                        </a:spcBef>
                        <a:spcAft>
                          <a:spcPts val="600"/>
                        </a:spcAft>
                      </a:pPr>
                      <a:r>
                        <a:rPr lang="de-CH" sz="1100" dirty="0">
                          <a:effectLst/>
                          <a:latin typeface="Arial Narrow" panose="020B0606020202030204" pitchFamily="34" charset="0"/>
                          <a:ea typeface="Times New Roman" panose="02020603050405020304" pitchFamily="18" charset="0"/>
                          <a:cs typeface="Times New Roman" panose="02020603050405020304" pitchFamily="18" charset="0"/>
                        </a:rPr>
                        <a:t>Safrangasse 5 («Grosser Winkel»)</a:t>
                      </a:r>
                      <a:endParaRPr lang="de-CH"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marL="0" algn="r">
                        <a:spcBef>
                          <a:spcPts val="300"/>
                        </a:spcBef>
                        <a:spcAft>
                          <a:spcPts val="600"/>
                        </a:spcAft>
                      </a:pPr>
                      <a:r>
                        <a:rPr lang="de-CH" sz="1100" dirty="0" smtClean="0">
                          <a:effectLst/>
                          <a:latin typeface="Arial Narrow" panose="020B0606020202030204" pitchFamily="34" charset="0"/>
                          <a:ea typeface="Times New Roman" panose="02020603050405020304" pitchFamily="18" charset="0"/>
                          <a:cs typeface="Times New Roman" panose="02020603050405020304" pitchFamily="18" charset="0"/>
                        </a:rPr>
                        <a:t>4.1</a:t>
                      </a:r>
                      <a:endParaRPr lang="de-CH"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tr>
              <a:tr h="180000">
                <a:tc>
                  <a:txBody>
                    <a:bodyPr/>
                    <a:lstStyle/>
                    <a:p>
                      <a:pPr marL="0" algn="just">
                        <a:spcBef>
                          <a:spcPts val="300"/>
                        </a:spcBef>
                        <a:spcAft>
                          <a:spcPts val="600"/>
                        </a:spcAft>
                      </a:pPr>
                      <a:r>
                        <a:rPr lang="de-CH" sz="1100" dirty="0">
                          <a:effectLst/>
                          <a:latin typeface="Arial Narrow" panose="020B0606020202030204" pitchFamily="34" charset="0"/>
                          <a:ea typeface="Times New Roman" panose="02020603050405020304" pitchFamily="18" charset="0"/>
                          <a:cs typeface="Times New Roman" panose="02020603050405020304" pitchFamily="18" charset="0"/>
                        </a:rPr>
                        <a:t>Safrangasse 7 (</a:t>
                      </a:r>
                      <a:r>
                        <a:rPr lang="de-CH" sz="1100" dirty="0">
                          <a:effectLst/>
                          <a:latin typeface="Calibri" panose="020F0502020204030204" pitchFamily="34" charset="0"/>
                          <a:ea typeface="Times New Roman" panose="02020603050405020304" pitchFamily="18" charset="0"/>
                          <a:cs typeface="Times New Roman" panose="02020603050405020304" pitchFamily="18" charset="0"/>
                        </a:rPr>
                        <a:t>«</a:t>
                      </a:r>
                      <a:r>
                        <a:rPr lang="de-CH" sz="1100" dirty="0">
                          <a:effectLst/>
                          <a:latin typeface="Arial Narrow" panose="020B0606020202030204" pitchFamily="34" charset="0"/>
                          <a:ea typeface="Times New Roman" panose="02020603050405020304" pitchFamily="18" charset="0"/>
                          <a:cs typeface="Times New Roman" panose="02020603050405020304" pitchFamily="18" charset="0"/>
                        </a:rPr>
                        <a:t>Weltkugel»)</a:t>
                      </a:r>
                      <a:endParaRPr lang="de-CH"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marL="0" algn="r">
                        <a:spcBef>
                          <a:spcPts val="300"/>
                        </a:spcBef>
                        <a:spcAft>
                          <a:spcPts val="600"/>
                        </a:spcAft>
                      </a:pPr>
                      <a:r>
                        <a:rPr lang="de-CH" sz="1100" dirty="0" smtClean="0">
                          <a:effectLst/>
                          <a:latin typeface="Arial Narrow" panose="020B0606020202030204" pitchFamily="34" charset="0"/>
                          <a:ea typeface="Times New Roman" panose="02020603050405020304" pitchFamily="18" charset="0"/>
                          <a:cs typeface="Times New Roman" panose="02020603050405020304" pitchFamily="18" charset="0"/>
                        </a:rPr>
                        <a:t>1.8</a:t>
                      </a:r>
                      <a:endParaRPr lang="de-CH"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tr>
              <a:tr h="180000">
                <a:tc>
                  <a:txBody>
                    <a:bodyPr/>
                    <a:lstStyle/>
                    <a:p>
                      <a:pPr marL="0" algn="just">
                        <a:spcBef>
                          <a:spcPts val="300"/>
                        </a:spcBef>
                        <a:spcAft>
                          <a:spcPts val="600"/>
                        </a:spcAft>
                      </a:pPr>
                      <a:r>
                        <a:rPr lang="de-CH" sz="1100" dirty="0">
                          <a:effectLst/>
                          <a:latin typeface="Arial Narrow" panose="020B0606020202030204" pitchFamily="34" charset="0"/>
                          <a:ea typeface="Times New Roman" panose="02020603050405020304" pitchFamily="18" charset="0"/>
                          <a:cs typeface="Times New Roman" panose="02020603050405020304" pitchFamily="18" charset="0"/>
                        </a:rPr>
                        <a:t>Klostergarten (Anteil FV)</a:t>
                      </a:r>
                      <a:endParaRPr lang="de-CH"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marL="0" algn="r">
                        <a:spcBef>
                          <a:spcPts val="300"/>
                        </a:spcBef>
                        <a:spcAft>
                          <a:spcPts val="600"/>
                        </a:spcAft>
                      </a:pPr>
                      <a:r>
                        <a:rPr lang="de-CH" sz="1100" dirty="0">
                          <a:effectLst/>
                          <a:latin typeface="Arial Narrow" panose="020B0606020202030204" pitchFamily="34" charset="0"/>
                          <a:ea typeface="Times New Roman" panose="02020603050405020304" pitchFamily="18" charset="0"/>
                          <a:cs typeface="Times New Roman" panose="02020603050405020304" pitchFamily="18" charset="0"/>
                        </a:rPr>
                        <a:t>   </a:t>
                      </a:r>
                      <a:r>
                        <a:rPr lang="de-CH" sz="1100" dirty="0" smtClean="0">
                          <a:effectLst/>
                          <a:latin typeface="Arial Narrow" panose="020B0606020202030204" pitchFamily="34" charset="0"/>
                          <a:ea typeface="Times New Roman" panose="02020603050405020304" pitchFamily="18" charset="0"/>
                          <a:cs typeface="Times New Roman" panose="02020603050405020304" pitchFamily="18" charset="0"/>
                        </a:rPr>
                        <a:t>0.2</a:t>
                      </a:r>
                      <a:endParaRPr lang="de-CH"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tr>
              <a:tr h="180000">
                <a:tc>
                  <a:txBody>
                    <a:bodyPr/>
                    <a:lstStyle/>
                    <a:p>
                      <a:pPr marL="0" algn="just">
                        <a:spcBef>
                          <a:spcPts val="300"/>
                        </a:spcBef>
                        <a:spcAft>
                          <a:spcPts val="600"/>
                        </a:spcAft>
                      </a:pPr>
                      <a:r>
                        <a:rPr lang="de-CH" sz="1100" b="1" dirty="0">
                          <a:effectLst/>
                          <a:latin typeface="Arial Narrow" panose="020B0606020202030204" pitchFamily="34" charset="0"/>
                          <a:ea typeface="Times New Roman" panose="02020603050405020304" pitchFamily="18" charset="0"/>
                          <a:cs typeface="Times New Roman" panose="02020603050405020304" pitchFamily="18" charset="0"/>
                        </a:rPr>
                        <a:t>Total</a:t>
                      </a:r>
                      <a:endParaRPr lang="de-CH"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tc>
                  <a:txBody>
                    <a:bodyPr/>
                    <a:lstStyle/>
                    <a:p>
                      <a:pPr marL="0" algn="r">
                        <a:spcBef>
                          <a:spcPts val="300"/>
                        </a:spcBef>
                        <a:spcAft>
                          <a:spcPts val="600"/>
                        </a:spcAft>
                      </a:pPr>
                      <a:r>
                        <a:rPr lang="de-CH" sz="1100" b="1" dirty="0" smtClean="0">
                          <a:effectLst/>
                          <a:latin typeface="Arial Narrow" panose="020B0606020202030204" pitchFamily="34" charset="0"/>
                          <a:ea typeface="Times New Roman" panose="02020603050405020304" pitchFamily="18" charset="0"/>
                          <a:cs typeface="Times New Roman" panose="02020603050405020304" pitchFamily="18" charset="0"/>
                        </a:rPr>
                        <a:t>19.6</a:t>
                      </a:r>
                      <a:endParaRPr lang="de-CH"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3338954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6"/>
          <p:cNvSpPr txBox="1">
            <a:spLocks noChangeArrowheads="1"/>
          </p:cNvSpPr>
          <p:nvPr/>
        </p:nvSpPr>
        <p:spPr bwMode="auto">
          <a:xfrm>
            <a:off x="609600" y="914865"/>
            <a:ext cx="705802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ts val="0"/>
              </a:spcBef>
              <a:spcAft>
                <a:spcPts val="400"/>
              </a:spcAft>
            </a:pPr>
            <a:r>
              <a:rPr lang="de-DE" altLang="de-DE" b="1" dirty="0" smtClean="0">
                <a:solidFill>
                  <a:schemeClr val="bg1"/>
                </a:solidFill>
              </a:rPr>
              <a:t>Sanierungsstrategie </a:t>
            </a:r>
            <a:r>
              <a:rPr lang="de-DE" altLang="de-DE" b="1" dirty="0" err="1" smtClean="0">
                <a:solidFill>
                  <a:schemeClr val="bg1"/>
                </a:solidFill>
              </a:rPr>
              <a:t>Stadthausgeviert</a:t>
            </a:r>
            <a:r>
              <a:rPr lang="de-DE" altLang="de-DE" b="1" dirty="0" smtClean="0">
                <a:solidFill>
                  <a:schemeClr val="bg1"/>
                </a:solidFill>
              </a:rPr>
              <a:t/>
            </a:r>
            <a:br>
              <a:rPr lang="de-DE" altLang="de-DE" b="1" dirty="0" smtClean="0">
                <a:solidFill>
                  <a:schemeClr val="bg1"/>
                </a:solidFill>
              </a:rPr>
            </a:br>
            <a:r>
              <a:rPr lang="de-DE" altLang="de-DE" dirty="0" smtClean="0">
                <a:solidFill>
                  <a:schemeClr val="bg1"/>
                </a:solidFill>
              </a:rPr>
              <a:t>Übersicht</a:t>
            </a:r>
            <a:endParaRPr lang="de-DE" altLang="de-DE" dirty="0">
              <a:solidFill>
                <a:schemeClr val="bg1"/>
              </a:solidFill>
            </a:endParaRPr>
          </a:p>
        </p:txBody>
      </p:sp>
      <p:sp>
        <p:nvSpPr>
          <p:cNvPr id="8" name="Text Box 4"/>
          <p:cNvSpPr txBox="1">
            <a:spLocks noChangeArrowheads="1"/>
          </p:cNvSpPr>
          <p:nvPr/>
        </p:nvSpPr>
        <p:spPr bwMode="auto">
          <a:xfrm>
            <a:off x="2915816" y="2286000"/>
            <a:ext cx="3888432" cy="2303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342900" indent="-342900">
              <a:spcBef>
                <a:spcPts val="1000"/>
              </a:spcBef>
              <a:spcAft>
                <a:spcPts val="0"/>
              </a:spcAft>
              <a:buClr>
                <a:schemeClr val="bg1">
                  <a:lumMod val="50000"/>
                </a:schemeClr>
              </a:buClr>
              <a:buAutoNum type="arabicPeriod"/>
            </a:pPr>
            <a:r>
              <a:rPr lang="de-CH" altLang="de-DE" sz="1800" dirty="0" smtClean="0">
                <a:solidFill>
                  <a:schemeClr val="tx1">
                    <a:lumMod val="75000"/>
                    <a:lumOff val="25000"/>
                  </a:schemeClr>
                </a:solidFill>
              </a:rPr>
              <a:t>Ausgangslage</a:t>
            </a:r>
            <a:endParaRPr lang="de-CH" altLang="de-DE" sz="1800" dirty="0">
              <a:solidFill>
                <a:schemeClr val="tx1">
                  <a:lumMod val="75000"/>
                  <a:lumOff val="25000"/>
                </a:schemeClr>
              </a:solidFill>
            </a:endParaRPr>
          </a:p>
          <a:p>
            <a:pPr marL="342900" indent="-342900">
              <a:spcBef>
                <a:spcPts val="1000"/>
              </a:spcBef>
              <a:spcAft>
                <a:spcPts val="0"/>
              </a:spcAft>
              <a:buClr>
                <a:schemeClr val="bg1">
                  <a:lumMod val="50000"/>
                </a:schemeClr>
              </a:buClr>
              <a:buFont typeface="+mj-lt"/>
              <a:buAutoNum type="arabicPeriod" startAt="2"/>
            </a:pPr>
            <a:r>
              <a:rPr lang="de-CH" altLang="de-DE" sz="1800" dirty="0" smtClean="0">
                <a:solidFill>
                  <a:schemeClr val="tx1">
                    <a:lumMod val="75000"/>
                    <a:lumOff val="25000"/>
                  </a:schemeClr>
                </a:solidFill>
              </a:rPr>
              <a:t>Geeignete Nutzungen</a:t>
            </a:r>
          </a:p>
          <a:p>
            <a:pPr marL="342900" indent="-342900">
              <a:spcBef>
                <a:spcPts val="1000"/>
              </a:spcBef>
              <a:spcAft>
                <a:spcPts val="0"/>
              </a:spcAft>
              <a:buClr>
                <a:schemeClr val="bg1">
                  <a:lumMod val="50000"/>
                </a:schemeClr>
              </a:buClr>
              <a:buFont typeface="+mj-lt"/>
              <a:buAutoNum type="arabicPeriod" startAt="2"/>
            </a:pPr>
            <a:r>
              <a:rPr lang="de-CH" altLang="de-DE" sz="1800" dirty="0" smtClean="0">
                <a:solidFill>
                  <a:schemeClr val="tx1">
                    <a:lumMod val="75000"/>
                    <a:lumOff val="25000"/>
                  </a:schemeClr>
                </a:solidFill>
              </a:rPr>
              <a:t>Bauliche Umsetzung</a:t>
            </a:r>
          </a:p>
          <a:p>
            <a:pPr marL="342900" indent="-342900">
              <a:spcBef>
                <a:spcPts val="1000"/>
              </a:spcBef>
              <a:spcAft>
                <a:spcPts val="0"/>
              </a:spcAft>
              <a:buClr>
                <a:schemeClr val="bg1">
                  <a:lumMod val="50000"/>
                </a:schemeClr>
              </a:buClr>
              <a:buFont typeface="+mj-lt"/>
              <a:buAutoNum type="arabicPeriod" startAt="2"/>
            </a:pPr>
            <a:r>
              <a:rPr lang="de-CH" altLang="de-DE" sz="1800" dirty="0" smtClean="0">
                <a:solidFill>
                  <a:schemeClr val="tx1">
                    <a:lumMod val="75000"/>
                    <a:lumOff val="25000"/>
                  </a:schemeClr>
                </a:solidFill>
              </a:rPr>
              <a:t>Geschätztes Investitionsvolumen</a:t>
            </a:r>
          </a:p>
          <a:p>
            <a:pPr marL="342900" indent="-342900">
              <a:spcBef>
                <a:spcPts val="1000"/>
              </a:spcBef>
              <a:spcAft>
                <a:spcPts val="0"/>
              </a:spcAft>
              <a:buClr>
                <a:schemeClr val="bg1">
                  <a:lumMod val="50000"/>
                </a:schemeClr>
              </a:buClr>
              <a:buFont typeface="+mj-lt"/>
              <a:buAutoNum type="arabicPeriod" startAt="2"/>
            </a:pPr>
            <a:r>
              <a:rPr lang="de-CH" altLang="de-DE" sz="1800" dirty="0" smtClean="0">
                <a:solidFill>
                  <a:schemeClr val="tx1">
                    <a:lumMod val="75000"/>
                    <a:lumOff val="25000"/>
                  </a:schemeClr>
                </a:solidFill>
              </a:rPr>
              <a:t>Vorgehen</a:t>
            </a:r>
          </a:p>
          <a:p>
            <a:pPr marL="342900" indent="-342900">
              <a:spcBef>
                <a:spcPts val="1000"/>
              </a:spcBef>
              <a:spcAft>
                <a:spcPts val="0"/>
              </a:spcAft>
              <a:buClr>
                <a:schemeClr val="bg1">
                  <a:lumMod val="50000"/>
                </a:schemeClr>
              </a:buClr>
              <a:buFont typeface="+mj-lt"/>
              <a:buAutoNum type="arabicPeriod" startAt="2"/>
            </a:pPr>
            <a:r>
              <a:rPr lang="de-CH" altLang="de-DE" sz="1800" dirty="0" smtClean="0">
                <a:solidFill>
                  <a:schemeClr val="tx1">
                    <a:lumMod val="75000"/>
                    <a:lumOff val="25000"/>
                  </a:schemeClr>
                </a:solidFill>
              </a:rPr>
              <a:t>Würdigung</a:t>
            </a:r>
          </a:p>
        </p:txBody>
      </p:sp>
      <p:sp>
        <p:nvSpPr>
          <p:cNvPr id="6" name="Rechteck 5"/>
          <p:cNvSpPr/>
          <p:nvPr/>
        </p:nvSpPr>
        <p:spPr bwMode="auto">
          <a:xfrm>
            <a:off x="2771800" y="3859645"/>
            <a:ext cx="3888432" cy="360040"/>
          </a:xfrm>
          <a:prstGeom prst="rect">
            <a:avLst/>
          </a:prstGeom>
          <a:solidFill>
            <a:srgbClr val="0070C0">
              <a:alpha val="7843"/>
            </a:srgbClr>
          </a:solidFill>
          <a:ln w="19050" cap="flat" cmpd="sng" algn="ctr">
            <a:solidFill>
              <a:srgbClr val="0070C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endParaRPr>
          </a:p>
        </p:txBody>
      </p:sp>
      <p:pic>
        <p:nvPicPr>
          <p:cNvPr id="10" name="Grafik 9"/>
          <p:cNvPicPr/>
          <p:nvPr/>
        </p:nvPicPr>
        <p:blipFill rotWithShape="1">
          <a:blip r:embed="rId3" cstate="print">
            <a:extLst>
              <a:ext uri="{28A0092B-C50C-407E-A947-70E740481C1C}">
                <a14:useLocalDpi xmlns:a14="http://schemas.microsoft.com/office/drawing/2010/main" val="0"/>
              </a:ext>
            </a:extLst>
          </a:blip>
          <a:srcRect l="9944" t="5558" r="12273" b="6706"/>
          <a:stretch/>
        </p:blipFill>
        <p:spPr bwMode="auto">
          <a:xfrm>
            <a:off x="315543" y="2260187"/>
            <a:ext cx="2294890" cy="172275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8839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6"/>
          <p:cNvSpPr txBox="1">
            <a:spLocks noChangeArrowheads="1"/>
          </p:cNvSpPr>
          <p:nvPr/>
        </p:nvSpPr>
        <p:spPr bwMode="auto">
          <a:xfrm>
            <a:off x="609600" y="914865"/>
            <a:ext cx="705802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ts val="0"/>
              </a:spcBef>
              <a:spcAft>
                <a:spcPts val="400"/>
              </a:spcAft>
            </a:pPr>
            <a:r>
              <a:rPr lang="de-DE" altLang="de-DE" b="1" dirty="0" smtClean="0">
                <a:solidFill>
                  <a:schemeClr val="bg1"/>
                </a:solidFill>
              </a:rPr>
              <a:t>Sanierungsstrategie </a:t>
            </a:r>
            <a:r>
              <a:rPr lang="de-DE" altLang="de-DE" b="1" dirty="0" err="1" smtClean="0">
                <a:solidFill>
                  <a:schemeClr val="bg1"/>
                </a:solidFill>
              </a:rPr>
              <a:t>Stadthausgeviert</a:t>
            </a:r>
            <a:r>
              <a:rPr lang="de-DE" altLang="de-DE" b="1" dirty="0" smtClean="0">
                <a:solidFill>
                  <a:schemeClr val="bg1"/>
                </a:solidFill>
              </a:rPr>
              <a:t/>
            </a:r>
            <a:br>
              <a:rPr lang="de-DE" altLang="de-DE" b="1" dirty="0" smtClean="0">
                <a:solidFill>
                  <a:schemeClr val="bg1"/>
                </a:solidFill>
              </a:rPr>
            </a:br>
            <a:r>
              <a:rPr lang="de-DE" altLang="de-DE" dirty="0" smtClean="0">
                <a:solidFill>
                  <a:schemeClr val="bg1"/>
                </a:solidFill>
              </a:rPr>
              <a:t>Übersicht</a:t>
            </a:r>
            <a:endParaRPr lang="de-DE" altLang="de-DE" dirty="0">
              <a:solidFill>
                <a:schemeClr val="bg1"/>
              </a:solidFill>
            </a:endParaRPr>
          </a:p>
        </p:txBody>
      </p:sp>
      <p:sp>
        <p:nvSpPr>
          <p:cNvPr id="8" name="Text Box 4"/>
          <p:cNvSpPr txBox="1">
            <a:spLocks noChangeArrowheads="1"/>
          </p:cNvSpPr>
          <p:nvPr/>
        </p:nvSpPr>
        <p:spPr bwMode="auto">
          <a:xfrm>
            <a:off x="2915816" y="2286000"/>
            <a:ext cx="3888432" cy="2303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342900" indent="-342900">
              <a:spcBef>
                <a:spcPts val="1000"/>
              </a:spcBef>
              <a:spcAft>
                <a:spcPts val="0"/>
              </a:spcAft>
              <a:buClr>
                <a:schemeClr val="bg1">
                  <a:lumMod val="50000"/>
                </a:schemeClr>
              </a:buClr>
              <a:buAutoNum type="arabicPeriod"/>
            </a:pPr>
            <a:r>
              <a:rPr lang="de-CH" altLang="de-DE" sz="1800" dirty="0" smtClean="0">
                <a:solidFill>
                  <a:schemeClr val="tx1">
                    <a:lumMod val="75000"/>
                    <a:lumOff val="25000"/>
                  </a:schemeClr>
                </a:solidFill>
              </a:rPr>
              <a:t>Ausgangslage</a:t>
            </a:r>
            <a:endParaRPr lang="de-CH" altLang="de-DE" sz="1800" dirty="0">
              <a:solidFill>
                <a:schemeClr val="tx1">
                  <a:lumMod val="75000"/>
                  <a:lumOff val="25000"/>
                </a:schemeClr>
              </a:solidFill>
            </a:endParaRPr>
          </a:p>
          <a:p>
            <a:pPr marL="342900" indent="-342900">
              <a:spcBef>
                <a:spcPts val="1000"/>
              </a:spcBef>
              <a:spcAft>
                <a:spcPts val="0"/>
              </a:spcAft>
              <a:buClr>
                <a:schemeClr val="bg1">
                  <a:lumMod val="50000"/>
                </a:schemeClr>
              </a:buClr>
              <a:buFont typeface="+mj-lt"/>
              <a:buAutoNum type="arabicPeriod" startAt="2"/>
            </a:pPr>
            <a:r>
              <a:rPr lang="de-CH" altLang="de-DE" sz="1800" dirty="0" smtClean="0">
                <a:solidFill>
                  <a:schemeClr val="tx1">
                    <a:lumMod val="75000"/>
                    <a:lumOff val="25000"/>
                  </a:schemeClr>
                </a:solidFill>
              </a:rPr>
              <a:t>Geeignete Nutzungen</a:t>
            </a:r>
          </a:p>
          <a:p>
            <a:pPr marL="342900" indent="-342900">
              <a:spcBef>
                <a:spcPts val="1000"/>
              </a:spcBef>
              <a:spcAft>
                <a:spcPts val="0"/>
              </a:spcAft>
              <a:buClr>
                <a:schemeClr val="bg1">
                  <a:lumMod val="50000"/>
                </a:schemeClr>
              </a:buClr>
              <a:buFont typeface="+mj-lt"/>
              <a:buAutoNum type="arabicPeriod" startAt="2"/>
            </a:pPr>
            <a:r>
              <a:rPr lang="de-CH" altLang="de-DE" sz="1800" dirty="0" smtClean="0">
                <a:solidFill>
                  <a:schemeClr val="tx1">
                    <a:lumMod val="75000"/>
                    <a:lumOff val="25000"/>
                  </a:schemeClr>
                </a:solidFill>
              </a:rPr>
              <a:t>Bauliche Umsetzung</a:t>
            </a:r>
          </a:p>
          <a:p>
            <a:pPr marL="342900" indent="-342900">
              <a:spcBef>
                <a:spcPts val="1000"/>
              </a:spcBef>
              <a:spcAft>
                <a:spcPts val="0"/>
              </a:spcAft>
              <a:buClr>
                <a:schemeClr val="bg1">
                  <a:lumMod val="50000"/>
                </a:schemeClr>
              </a:buClr>
              <a:buFont typeface="+mj-lt"/>
              <a:buAutoNum type="arabicPeriod" startAt="2"/>
            </a:pPr>
            <a:r>
              <a:rPr lang="de-CH" altLang="de-DE" sz="1800" dirty="0" smtClean="0">
                <a:solidFill>
                  <a:schemeClr val="tx1">
                    <a:lumMod val="75000"/>
                    <a:lumOff val="25000"/>
                  </a:schemeClr>
                </a:solidFill>
              </a:rPr>
              <a:t>Geschätztes Investitionsvolumen</a:t>
            </a:r>
          </a:p>
          <a:p>
            <a:pPr marL="342900" indent="-342900">
              <a:spcBef>
                <a:spcPts val="1000"/>
              </a:spcBef>
              <a:spcAft>
                <a:spcPts val="0"/>
              </a:spcAft>
              <a:buClr>
                <a:schemeClr val="bg1">
                  <a:lumMod val="50000"/>
                </a:schemeClr>
              </a:buClr>
              <a:buFont typeface="+mj-lt"/>
              <a:buAutoNum type="arabicPeriod" startAt="2"/>
            </a:pPr>
            <a:r>
              <a:rPr lang="de-CH" altLang="de-DE" sz="1800" dirty="0" smtClean="0">
                <a:solidFill>
                  <a:schemeClr val="tx1">
                    <a:lumMod val="75000"/>
                    <a:lumOff val="25000"/>
                  </a:schemeClr>
                </a:solidFill>
              </a:rPr>
              <a:t>Vorgehen</a:t>
            </a:r>
          </a:p>
          <a:p>
            <a:pPr marL="342900" indent="-342900">
              <a:spcBef>
                <a:spcPts val="1000"/>
              </a:spcBef>
              <a:spcAft>
                <a:spcPts val="0"/>
              </a:spcAft>
              <a:buClr>
                <a:schemeClr val="bg1">
                  <a:lumMod val="50000"/>
                </a:schemeClr>
              </a:buClr>
              <a:buFont typeface="+mj-lt"/>
              <a:buAutoNum type="arabicPeriod" startAt="2"/>
            </a:pPr>
            <a:r>
              <a:rPr lang="de-CH" altLang="de-DE" sz="1800" dirty="0" smtClean="0">
                <a:solidFill>
                  <a:schemeClr val="tx1">
                    <a:lumMod val="75000"/>
                    <a:lumOff val="25000"/>
                  </a:schemeClr>
                </a:solidFill>
              </a:rPr>
              <a:t>Würdigung</a:t>
            </a:r>
          </a:p>
        </p:txBody>
      </p:sp>
      <p:sp>
        <p:nvSpPr>
          <p:cNvPr id="6" name="Rechteck 5"/>
          <p:cNvSpPr/>
          <p:nvPr/>
        </p:nvSpPr>
        <p:spPr bwMode="auto">
          <a:xfrm>
            <a:off x="2771800" y="2252158"/>
            <a:ext cx="3888432" cy="360040"/>
          </a:xfrm>
          <a:prstGeom prst="rect">
            <a:avLst/>
          </a:prstGeom>
          <a:solidFill>
            <a:srgbClr val="0070C0">
              <a:alpha val="7843"/>
            </a:srgbClr>
          </a:solidFill>
          <a:ln w="19050" cap="flat" cmpd="sng" algn="ctr">
            <a:solidFill>
              <a:srgbClr val="0070C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endParaRPr>
          </a:p>
        </p:txBody>
      </p:sp>
      <p:pic>
        <p:nvPicPr>
          <p:cNvPr id="10" name="Grafik 9"/>
          <p:cNvPicPr/>
          <p:nvPr/>
        </p:nvPicPr>
        <p:blipFill rotWithShape="1">
          <a:blip r:embed="rId3" cstate="print">
            <a:extLst>
              <a:ext uri="{28A0092B-C50C-407E-A947-70E740481C1C}">
                <a14:useLocalDpi xmlns:a14="http://schemas.microsoft.com/office/drawing/2010/main" val="0"/>
              </a:ext>
            </a:extLst>
          </a:blip>
          <a:srcRect l="9944" t="5558" r="12273" b="6706"/>
          <a:stretch/>
        </p:blipFill>
        <p:spPr bwMode="auto">
          <a:xfrm>
            <a:off x="315543" y="2260187"/>
            <a:ext cx="2294890" cy="172275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53268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6"/>
          <p:cNvSpPr txBox="1">
            <a:spLocks noChangeArrowheads="1"/>
          </p:cNvSpPr>
          <p:nvPr/>
        </p:nvSpPr>
        <p:spPr bwMode="auto">
          <a:xfrm>
            <a:off x="609600" y="914865"/>
            <a:ext cx="705802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ts val="0"/>
              </a:spcBef>
              <a:spcAft>
                <a:spcPts val="400"/>
              </a:spcAft>
            </a:pPr>
            <a:r>
              <a:rPr lang="de-DE" altLang="de-DE" b="1" dirty="0" smtClean="0">
                <a:solidFill>
                  <a:schemeClr val="bg1"/>
                </a:solidFill>
              </a:rPr>
              <a:t>Sanierungsstrategie </a:t>
            </a:r>
            <a:r>
              <a:rPr lang="de-DE" altLang="de-DE" b="1" dirty="0" err="1" smtClean="0">
                <a:solidFill>
                  <a:schemeClr val="bg1"/>
                </a:solidFill>
              </a:rPr>
              <a:t>Stadthausgeviert</a:t>
            </a:r>
            <a:r>
              <a:rPr lang="de-DE" altLang="de-DE" b="1" dirty="0" smtClean="0">
                <a:solidFill>
                  <a:schemeClr val="bg1"/>
                </a:solidFill>
              </a:rPr>
              <a:t/>
            </a:r>
            <a:br>
              <a:rPr lang="de-DE" altLang="de-DE" b="1" dirty="0" smtClean="0">
                <a:solidFill>
                  <a:schemeClr val="bg1"/>
                </a:solidFill>
              </a:rPr>
            </a:br>
            <a:r>
              <a:rPr lang="de-DE" altLang="de-DE" dirty="0" smtClean="0">
                <a:solidFill>
                  <a:schemeClr val="bg1"/>
                </a:solidFill>
              </a:rPr>
              <a:t>Vorgehen</a:t>
            </a:r>
            <a:endParaRPr lang="de-DE" altLang="de-DE" dirty="0">
              <a:solidFill>
                <a:schemeClr val="bg1"/>
              </a:solidFill>
            </a:endParaRPr>
          </a:p>
        </p:txBody>
      </p:sp>
      <p:sp>
        <p:nvSpPr>
          <p:cNvPr id="9" name="Textfeld 8"/>
          <p:cNvSpPr txBox="1">
            <a:spLocks/>
          </p:cNvSpPr>
          <p:nvPr/>
        </p:nvSpPr>
        <p:spPr>
          <a:xfrm>
            <a:off x="323528" y="2276872"/>
            <a:ext cx="3602360" cy="259558"/>
          </a:xfrm>
          <a:prstGeom prst="rect">
            <a:avLst/>
          </a:prstGeom>
          <a:gradFill>
            <a:gsLst>
              <a:gs pos="0">
                <a:srgbClr val="FF0000">
                  <a:alpha val="34000"/>
                </a:srgbClr>
              </a:gs>
              <a:gs pos="51000">
                <a:schemeClr val="bg1">
                  <a:alpha val="30000"/>
                </a:schemeClr>
              </a:gs>
              <a:gs pos="100000">
                <a:srgbClr val="006600">
                  <a:alpha val="38000"/>
                </a:srgbClr>
              </a:gs>
            </a:gsLst>
            <a:lin ang="21594000" scaled="0"/>
          </a:gra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200"/>
              </a:spcBef>
              <a:spcAft>
                <a:spcPts val="200"/>
              </a:spcAft>
            </a:pPr>
            <a:r>
              <a:rPr lang="de-CH" sz="900" b="1" dirty="0">
                <a:effectLst/>
                <a:latin typeface="Arial Narrow" panose="020B0606020202030204" pitchFamily="34" charset="0"/>
                <a:ea typeface="Times New Roman" panose="02020603050405020304" pitchFamily="18" charset="0"/>
                <a:cs typeface="Times New Roman" panose="02020603050405020304" pitchFamily="18" charset="0"/>
              </a:rPr>
              <a:t>Beratung und Genehmigung der vorliegenden Vorlage im GSR</a:t>
            </a:r>
            <a:endParaRPr lang="de-CH" sz="900" dirty="0">
              <a:effectLst/>
              <a:latin typeface="Arial" panose="020B0604020202020204" pitchFamily="34" charset="0"/>
              <a:ea typeface="Times New Roman" panose="02020603050405020304" pitchFamily="18" charset="0"/>
              <a:cs typeface="Times New Roman" panose="02020603050405020304" pitchFamily="18" charset="0"/>
            </a:endParaRPr>
          </a:p>
        </p:txBody>
      </p:sp>
      <p:grpSp>
        <p:nvGrpSpPr>
          <p:cNvPr id="43" name="Gruppieren 42"/>
          <p:cNvGrpSpPr/>
          <p:nvPr/>
        </p:nvGrpSpPr>
        <p:grpSpPr>
          <a:xfrm>
            <a:off x="7108506" y="4069834"/>
            <a:ext cx="1224689" cy="1291039"/>
            <a:chOff x="277004" y="3360122"/>
            <a:chExt cx="3070860" cy="3237230"/>
          </a:xfrm>
        </p:grpSpPr>
        <p:pic>
          <p:nvPicPr>
            <p:cNvPr id="44" name="Grafik 43"/>
            <p:cNvPicPr/>
            <p:nvPr/>
          </p:nvPicPr>
          <p:blipFill>
            <a:blip r:embed="rId3" cstate="print">
              <a:extLst>
                <a:ext uri="{28A0092B-C50C-407E-A947-70E740481C1C}">
                  <a14:useLocalDpi xmlns:a14="http://schemas.microsoft.com/office/drawing/2010/main" val="0"/>
                </a:ext>
              </a:extLst>
            </a:blip>
            <a:stretch>
              <a:fillRect/>
            </a:stretch>
          </p:blipFill>
          <p:spPr>
            <a:xfrm>
              <a:off x="277004" y="3360122"/>
              <a:ext cx="3070860" cy="3237230"/>
            </a:xfrm>
            <a:prstGeom prst="rect">
              <a:avLst/>
            </a:prstGeom>
          </p:spPr>
        </p:pic>
        <p:sp>
          <p:nvSpPr>
            <p:cNvPr id="45" name="Freihandform 44"/>
            <p:cNvSpPr/>
            <p:nvPr/>
          </p:nvSpPr>
          <p:spPr>
            <a:xfrm>
              <a:off x="687849" y="3864178"/>
              <a:ext cx="2331085" cy="1210310"/>
            </a:xfrm>
            <a:custGeom>
              <a:avLst/>
              <a:gdLst>
                <a:gd name="connsiteX0" fmla="*/ 0 w 2331218"/>
                <a:gd name="connsiteY0" fmla="*/ 959618 h 1210827"/>
                <a:gd name="connsiteX1" fmla="*/ 311499 w 2331218"/>
                <a:gd name="connsiteY1" fmla="*/ 1014884 h 1210827"/>
                <a:gd name="connsiteX2" fmla="*/ 527539 w 2331218"/>
                <a:gd name="connsiteY2" fmla="*/ 1014884 h 1210827"/>
                <a:gd name="connsiteX3" fmla="*/ 532563 w 2331218"/>
                <a:gd name="connsiteY3" fmla="*/ 1210827 h 1210827"/>
                <a:gd name="connsiteX4" fmla="*/ 582804 w 2331218"/>
                <a:gd name="connsiteY4" fmla="*/ 1205802 h 1210827"/>
                <a:gd name="connsiteX5" fmla="*/ 607925 w 2331218"/>
                <a:gd name="connsiteY5" fmla="*/ 1200778 h 1210827"/>
                <a:gd name="connsiteX6" fmla="*/ 698360 w 2331218"/>
                <a:gd name="connsiteY6" fmla="*/ 1200778 h 1210827"/>
                <a:gd name="connsiteX7" fmla="*/ 698360 w 2331218"/>
                <a:gd name="connsiteY7" fmla="*/ 1165609 h 1210827"/>
                <a:gd name="connsiteX8" fmla="*/ 1416818 w 2331218"/>
                <a:gd name="connsiteY8" fmla="*/ 1135464 h 1210827"/>
                <a:gd name="connsiteX9" fmla="*/ 2311121 w 2331218"/>
                <a:gd name="connsiteY9" fmla="*/ 1150537 h 1210827"/>
                <a:gd name="connsiteX10" fmla="*/ 2331218 w 2331218"/>
                <a:gd name="connsiteY10" fmla="*/ 678264 h 1210827"/>
                <a:gd name="connsiteX11" fmla="*/ 2301073 w 2331218"/>
                <a:gd name="connsiteY11" fmla="*/ 437104 h 1210827"/>
                <a:gd name="connsiteX12" fmla="*/ 2316145 w 2331218"/>
                <a:gd name="connsiteY12" fmla="*/ 105508 h 1210827"/>
                <a:gd name="connsiteX13" fmla="*/ 1110343 w 2331218"/>
                <a:gd name="connsiteY13" fmla="*/ 65315 h 1210827"/>
                <a:gd name="connsiteX14" fmla="*/ 979714 w 2331218"/>
                <a:gd name="connsiteY14" fmla="*/ 60290 h 1210827"/>
                <a:gd name="connsiteX15" fmla="*/ 95459 w 2331218"/>
                <a:gd name="connsiteY15" fmla="*/ 0 h 1210827"/>
                <a:gd name="connsiteX16" fmla="*/ 85411 w 2331218"/>
                <a:gd name="connsiteY16" fmla="*/ 381838 h 1210827"/>
                <a:gd name="connsiteX17" fmla="*/ 0 w 2331218"/>
                <a:gd name="connsiteY17" fmla="*/ 959618 h 1210827"/>
                <a:gd name="connsiteX0" fmla="*/ 0 w 2331218"/>
                <a:gd name="connsiteY0" fmla="*/ 959618 h 1210827"/>
                <a:gd name="connsiteX1" fmla="*/ 311499 w 2331218"/>
                <a:gd name="connsiteY1" fmla="*/ 1014884 h 1210827"/>
                <a:gd name="connsiteX2" fmla="*/ 527539 w 2331218"/>
                <a:gd name="connsiteY2" fmla="*/ 1014884 h 1210827"/>
                <a:gd name="connsiteX3" fmla="*/ 532563 w 2331218"/>
                <a:gd name="connsiteY3" fmla="*/ 1210827 h 1210827"/>
                <a:gd name="connsiteX4" fmla="*/ 582804 w 2331218"/>
                <a:gd name="connsiteY4" fmla="*/ 1205802 h 1210827"/>
                <a:gd name="connsiteX5" fmla="*/ 607925 w 2331218"/>
                <a:gd name="connsiteY5" fmla="*/ 1200778 h 1210827"/>
                <a:gd name="connsiteX6" fmla="*/ 698360 w 2331218"/>
                <a:gd name="connsiteY6" fmla="*/ 1200778 h 1210827"/>
                <a:gd name="connsiteX7" fmla="*/ 698360 w 2331218"/>
                <a:gd name="connsiteY7" fmla="*/ 1165609 h 1210827"/>
                <a:gd name="connsiteX8" fmla="*/ 932688 w 2331218"/>
                <a:gd name="connsiteY8" fmla="*/ 1163117 h 1210827"/>
                <a:gd name="connsiteX9" fmla="*/ 1416818 w 2331218"/>
                <a:gd name="connsiteY9" fmla="*/ 1135464 h 1210827"/>
                <a:gd name="connsiteX10" fmla="*/ 2311121 w 2331218"/>
                <a:gd name="connsiteY10" fmla="*/ 1150537 h 1210827"/>
                <a:gd name="connsiteX11" fmla="*/ 2331218 w 2331218"/>
                <a:gd name="connsiteY11" fmla="*/ 678264 h 1210827"/>
                <a:gd name="connsiteX12" fmla="*/ 2301073 w 2331218"/>
                <a:gd name="connsiteY12" fmla="*/ 437104 h 1210827"/>
                <a:gd name="connsiteX13" fmla="*/ 2316145 w 2331218"/>
                <a:gd name="connsiteY13" fmla="*/ 105508 h 1210827"/>
                <a:gd name="connsiteX14" fmla="*/ 1110343 w 2331218"/>
                <a:gd name="connsiteY14" fmla="*/ 65315 h 1210827"/>
                <a:gd name="connsiteX15" fmla="*/ 979714 w 2331218"/>
                <a:gd name="connsiteY15" fmla="*/ 60290 h 1210827"/>
                <a:gd name="connsiteX16" fmla="*/ 95459 w 2331218"/>
                <a:gd name="connsiteY16" fmla="*/ 0 h 1210827"/>
                <a:gd name="connsiteX17" fmla="*/ 85411 w 2331218"/>
                <a:gd name="connsiteY17" fmla="*/ 381838 h 1210827"/>
                <a:gd name="connsiteX18" fmla="*/ 0 w 2331218"/>
                <a:gd name="connsiteY18" fmla="*/ 959618 h 1210827"/>
                <a:gd name="connsiteX0" fmla="*/ 0 w 2331218"/>
                <a:gd name="connsiteY0" fmla="*/ 959618 h 1210827"/>
                <a:gd name="connsiteX1" fmla="*/ 311499 w 2331218"/>
                <a:gd name="connsiteY1" fmla="*/ 1014884 h 1210827"/>
                <a:gd name="connsiteX2" fmla="*/ 527539 w 2331218"/>
                <a:gd name="connsiteY2" fmla="*/ 1014884 h 1210827"/>
                <a:gd name="connsiteX3" fmla="*/ 532563 w 2331218"/>
                <a:gd name="connsiteY3" fmla="*/ 1210827 h 1210827"/>
                <a:gd name="connsiteX4" fmla="*/ 582804 w 2331218"/>
                <a:gd name="connsiteY4" fmla="*/ 1205802 h 1210827"/>
                <a:gd name="connsiteX5" fmla="*/ 607925 w 2331218"/>
                <a:gd name="connsiteY5" fmla="*/ 1200778 h 1210827"/>
                <a:gd name="connsiteX6" fmla="*/ 698360 w 2331218"/>
                <a:gd name="connsiteY6" fmla="*/ 1200778 h 1210827"/>
                <a:gd name="connsiteX7" fmla="*/ 698360 w 2331218"/>
                <a:gd name="connsiteY7" fmla="*/ 1165609 h 1210827"/>
                <a:gd name="connsiteX8" fmla="*/ 932688 w 2331218"/>
                <a:gd name="connsiteY8" fmla="*/ 1163117 h 1210827"/>
                <a:gd name="connsiteX9" fmla="*/ 1416818 w 2331218"/>
                <a:gd name="connsiteY9" fmla="*/ 1135464 h 1210827"/>
                <a:gd name="connsiteX10" fmla="*/ 2311121 w 2331218"/>
                <a:gd name="connsiteY10" fmla="*/ 1150537 h 1210827"/>
                <a:gd name="connsiteX11" fmla="*/ 2331218 w 2331218"/>
                <a:gd name="connsiteY11" fmla="*/ 678264 h 1210827"/>
                <a:gd name="connsiteX12" fmla="*/ 2301073 w 2331218"/>
                <a:gd name="connsiteY12" fmla="*/ 437104 h 1210827"/>
                <a:gd name="connsiteX13" fmla="*/ 2316145 w 2331218"/>
                <a:gd name="connsiteY13" fmla="*/ 105508 h 1210827"/>
                <a:gd name="connsiteX14" fmla="*/ 1110343 w 2331218"/>
                <a:gd name="connsiteY14" fmla="*/ 65315 h 1210827"/>
                <a:gd name="connsiteX15" fmla="*/ 979714 w 2331218"/>
                <a:gd name="connsiteY15" fmla="*/ 60290 h 1210827"/>
                <a:gd name="connsiteX16" fmla="*/ 95459 w 2331218"/>
                <a:gd name="connsiteY16" fmla="*/ 0 h 1210827"/>
                <a:gd name="connsiteX17" fmla="*/ 85411 w 2331218"/>
                <a:gd name="connsiteY17" fmla="*/ 381838 h 1210827"/>
                <a:gd name="connsiteX18" fmla="*/ 0 w 2331218"/>
                <a:gd name="connsiteY18" fmla="*/ 959618 h 1210827"/>
                <a:gd name="connsiteX0" fmla="*/ 0 w 2331218"/>
                <a:gd name="connsiteY0" fmla="*/ 959618 h 1210827"/>
                <a:gd name="connsiteX1" fmla="*/ 311499 w 2331218"/>
                <a:gd name="connsiteY1" fmla="*/ 1014884 h 1210827"/>
                <a:gd name="connsiteX2" fmla="*/ 527539 w 2331218"/>
                <a:gd name="connsiteY2" fmla="*/ 1014884 h 1210827"/>
                <a:gd name="connsiteX3" fmla="*/ 532563 w 2331218"/>
                <a:gd name="connsiteY3" fmla="*/ 1210827 h 1210827"/>
                <a:gd name="connsiteX4" fmla="*/ 582804 w 2331218"/>
                <a:gd name="connsiteY4" fmla="*/ 1205802 h 1210827"/>
                <a:gd name="connsiteX5" fmla="*/ 607925 w 2331218"/>
                <a:gd name="connsiteY5" fmla="*/ 1200778 h 1210827"/>
                <a:gd name="connsiteX6" fmla="*/ 698360 w 2331218"/>
                <a:gd name="connsiteY6" fmla="*/ 1200778 h 1210827"/>
                <a:gd name="connsiteX7" fmla="*/ 698360 w 2331218"/>
                <a:gd name="connsiteY7" fmla="*/ 1165609 h 1210827"/>
                <a:gd name="connsiteX8" fmla="*/ 694931 w 2331218"/>
                <a:gd name="connsiteY8" fmla="*/ 603265 h 1210827"/>
                <a:gd name="connsiteX9" fmla="*/ 1416818 w 2331218"/>
                <a:gd name="connsiteY9" fmla="*/ 1135464 h 1210827"/>
                <a:gd name="connsiteX10" fmla="*/ 2311121 w 2331218"/>
                <a:gd name="connsiteY10" fmla="*/ 1150537 h 1210827"/>
                <a:gd name="connsiteX11" fmla="*/ 2331218 w 2331218"/>
                <a:gd name="connsiteY11" fmla="*/ 678264 h 1210827"/>
                <a:gd name="connsiteX12" fmla="*/ 2301073 w 2331218"/>
                <a:gd name="connsiteY12" fmla="*/ 437104 h 1210827"/>
                <a:gd name="connsiteX13" fmla="*/ 2316145 w 2331218"/>
                <a:gd name="connsiteY13" fmla="*/ 105508 h 1210827"/>
                <a:gd name="connsiteX14" fmla="*/ 1110343 w 2331218"/>
                <a:gd name="connsiteY14" fmla="*/ 65315 h 1210827"/>
                <a:gd name="connsiteX15" fmla="*/ 979714 w 2331218"/>
                <a:gd name="connsiteY15" fmla="*/ 60290 h 1210827"/>
                <a:gd name="connsiteX16" fmla="*/ 95459 w 2331218"/>
                <a:gd name="connsiteY16" fmla="*/ 0 h 1210827"/>
                <a:gd name="connsiteX17" fmla="*/ 85411 w 2331218"/>
                <a:gd name="connsiteY17" fmla="*/ 381838 h 1210827"/>
                <a:gd name="connsiteX18" fmla="*/ 0 w 2331218"/>
                <a:gd name="connsiteY18" fmla="*/ 959618 h 1210827"/>
                <a:gd name="connsiteX0" fmla="*/ 0 w 2331218"/>
                <a:gd name="connsiteY0" fmla="*/ 959618 h 1210827"/>
                <a:gd name="connsiteX1" fmla="*/ 311499 w 2331218"/>
                <a:gd name="connsiteY1" fmla="*/ 1014884 h 1210827"/>
                <a:gd name="connsiteX2" fmla="*/ 527539 w 2331218"/>
                <a:gd name="connsiteY2" fmla="*/ 1014884 h 1210827"/>
                <a:gd name="connsiteX3" fmla="*/ 532563 w 2331218"/>
                <a:gd name="connsiteY3" fmla="*/ 1210827 h 1210827"/>
                <a:gd name="connsiteX4" fmla="*/ 582804 w 2331218"/>
                <a:gd name="connsiteY4" fmla="*/ 1205802 h 1210827"/>
                <a:gd name="connsiteX5" fmla="*/ 607925 w 2331218"/>
                <a:gd name="connsiteY5" fmla="*/ 1200778 h 1210827"/>
                <a:gd name="connsiteX6" fmla="*/ 698360 w 2331218"/>
                <a:gd name="connsiteY6" fmla="*/ 1200778 h 1210827"/>
                <a:gd name="connsiteX7" fmla="*/ 698360 w 2331218"/>
                <a:gd name="connsiteY7" fmla="*/ 1165609 h 1210827"/>
                <a:gd name="connsiteX8" fmla="*/ 694931 w 2331218"/>
                <a:gd name="connsiteY8" fmla="*/ 603265 h 1210827"/>
                <a:gd name="connsiteX9" fmla="*/ 1416818 w 2331218"/>
                <a:gd name="connsiteY9" fmla="*/ 1135464 h 1210827"/>
                <a:gd name="connsiteX10" fmla="*/ 2311121 w 2331218"/>
                <a:gd name="connsiteY10" fmla="*/ 1150537 h 1210827"/>
                <a:gd name="connsiteX11" fmla="*/ 2331218 w 2331218"/>
                <a:gd name="connsiteY11" fmla="*/ 678264 h 1210827"/>
                <a:gd name="connsiteX12" fmla="*/ 2301073 w 2331218"/>
                <a:gd name="connsiteY12" fmla="*/ 437104 h 1210827"/>
                <a:gd name="connsiteX13" fmla="*/ 2316145 w 2331218"/>
                <a:gd name="connsiteY13" fmla="*/ 105508 h 1210827"/>
                <a:gd name="connsiteX14" fmla="*/ 1110343 w 2331218"/>
                <a:gd name="connsiteY14" fmla="*/ 65315 h 1210827"/>
                <a:gd name="connsiteX15" fmla="*/ 979714 w 2331218"/>
                <a:gd name="connsiteY15" fmla="*/ 60290 h 1210827"/>
                <a:gd name="connsiteX16" fmla="*/ 95459 w 2331218"/>
                <a:gd name="connsiteY16" fmla="*/ 0 h 1210827"/>
                <a:gd name="connsiteX17" fmla="*/ 85411 w 2331218"/>
                <a:gd name="connsiteY17" fmla="*/ 381838 h 1210827"/>
                <a:gd name="connsiteX18" fmla="*/ 0 w 2331218"/>
                <a:gd name="connsiteY18" fmla="*/ 959618 h 1210827"/>
                <a:gd name="connsiteX0" fmla="*/ 0 w 2331218"/>
                <a:gd name="connsiteY0" fmla="*/ 959618 h 1210827"/>
                <a:gd name="connsiteX1" fmla="*/ 311499 w 2331218"/>
                <a:gd name="connsiteY1" fmla="*/ 1014884 h 1210827"/>
                <a:gd name="connsiteX2" fmla="*/ 527539 w 2331218"/>
                <a:gd name="connsiteY2" fmla="*/ 1014884 h 1210827"/>
                <a:gd name="connsiteX3" fmla="*/ 532563 w 2331218"/>
                <a:gd name="connsiteY3" fmla="*/ 1210827 h 1210827"/>
                <a:gd name="connsiteX4" fmla="*/ 582804 w 2331218"/>
                <a:gd name="connsiteY4" fmla="*/ 1205802 h 1210827"/>
                <a:gd name="connsiteX5" fmla="*/ 607925 w 2331218"/>
                <a:gd name="connsiteY5" fmla="*/ 1200778 h 1210827"/>
                <a:gd name="connsiteX6" fmla="*/ 698360 w 2331218"/>
                <a:gd name="connsiteY6" fmla="*/ 1200778 h 1210827"/>
                <a:gd name="connsiteX7" fmla="*/ 698360 w 2331218"/>
                <a:gd name="connsiteY7" fmla="*/ 1165609 h 1210827"/>
                <a:gd name="connsiteX8" fmla="*/ 694931 w 2331218"/>
                <a:gd name="connsiteY8" fmla="*/ 603265 h 1210827"/>
                <a:gd name="connsiteX9" fmla="*/ 1111973 w 2331218"/>
                <a:gd name="connsiteY9" fmla="*/ 958700 h 1210827"/>
                <a:gd name="connsiteX10" fmla="*/ 1416818 w 2331218"/>
                <a:gd name="connsiteY10" fmla="*/ 1135464 h 1210827"/>
                <a:gd name="connsiteX11" fmla="*/ 2311121 w 2331218"/>
                <a:gd name="connsiteY11" fmla="*/ 1150537 h 1210827"/>
                <a:gd name="connsiteX12" fmla="*/ 2331218 w 2331218"/>
                <a:gd name="connsiteY12" fmla="*/ 678264 h 1210827"/>
                <a:gd name="connsiteX13" fmla="*/ 2301073 w 2331218"/>
                <a:gd name="connsiteY13" fmla="*/ 437104 h 1210827"/>
                <a:gd name="connsiteX14" fmla="*/ 2316145 w 2331218"/>
                <a:gd name="connsiteY14" fmla="*/ 105508 h 1210827"/>
                <a:gd name="connsiteX15" fmla="*/ 1110343 w 2331218"/>
                <a:gd name="connsiteY15" fmla="*/ 65315 h 1210827"/>
                <a:gd name="connsiteX16" fmla="*/ 979714 w 2331218"/>
                <a:gd name="connsiteY16" fmla="*/ 60290 h 1210827"/>
                <a:gd name="connsiteX17" fmla="*/ 95459 w 2331218"/>
                <a:gd name="connsiteY17" fmla="*/ 0 h 1210827"/>
                <a:gd name="connsiteX18" fmla="*/ 85411 w 2331218"/>
                <a:gd name="connsiteY18" fmla="*/ 381838 h 1210827"/>
                <a:gd name="connsiteX19" fmla="*/ 0 w 2331218"/>
                <a:gd name="connsiteY19" fmla="*/ 959618 h 1210827"/>
                <a:gd name="connsiteX0" fmla="*/ 0 w 2331218"/>
                <a:gd name="connsiteY0" fmla="*/ 959618 h 1210827"/>
                <a:gd name="connsiteX1" fmla="*/ 311499 w 2331218"/>
                <a:gd name="connsiteY1" fmla="*/ 1014884 h 1210827"/>
                <a:gd name="connsiteX2" fmla="*/ 527539 w 2331218"/>
                <a:gd name="connsiteY2" fmla="*/ 1014884 h 1210827"/>
                <a:gd name="connsiteX3" fmla="*/ 532563 w 2331218"/>
                <a:gd name="connsiteY3" fmla="*/ 1210827 h 1210827"/>
                <a:gd name="connsiteX4" fmla="*/ 582804 w 2331218"/>
                <a:gd name="connsiteY4" fmla="*/ 1205802 h 1210827"/>
                <a:gd name="connsiteX5" fmla="*/ 607925 w 2331218"/>
                <a:gd name="connsiteY5" fmla="*/ 1200778 h 1210827"/>
                <a:gd name="connsiteX6" fmla="*/ 698360 w 2331218"/>
                <a:gd name="connsiteY6" fmla="*/ 1200778 h 1210827"/>
                <a:gd name="connsiteX7" fmla="*/ 698360 w 2331218"/>
                <a:gd name="connsiteY7" fmla="*/ 1165609 h 1210827"/>
                <a:gd name="connsiteX8" fmla="*/ 694931 w 2331218"/>
                <a:gd name="connsiteY8" fmla="*/ 603265 h 1210827"/>
                <a:gd name="connsiteX9" fmla="*/ 1408256 w 2331218"/>
                <a:gd name="connsiteY9" fmla="*/ 625716 h 1210827"/>
                <a:gd name="connsiteX10" fmla="*/ 1416818 w 2331218"/>
                <a:gd name="connsiteY10" fmla="*/ 1135464 h 1210827"/>
                <a:gd name="connsiteX11" fmla="*/ 2311121 w 2331218"/>
                <a:gd name="connsiteY11" fmla="*/ 1150537 h 1210827"/>
                <a:gd name="connsiteX12" fmla="*/ 2331218 w 2331218"/>
                <a:gd name="connsiteY12" fmla="*/ 678264 h 1210827"/>
                <a:gd name="connsiteX13" fmla="*/ 2301073 w 2331218"/>
                <a:gd name="connsiteY13" fmla="*/ 437104 h 1210827"/>
                <a:gd name="connsiteX14" fmla="*/ 2316145 w 2331218"/>
                <a:gd name="connsiteY14" fmla="*/ 105508 h 1210827"/>
                <a:gd name="connsiteX15" fmla="*/ 1110343 w 2331218"/>
                <a:gd name="connsiteY15" fmla="*/ 65315 h 1210827"/>
                <a:gd name="connsiteX16" fmla="*/ 979714 w 2331218"/>
                <a:gd name="connsiteY16" fmla="*/ 60290 h 1210827"/>
                <a:gd name="connsiteX17" fmla="*/ 95459 w 2331218"/>
                <a:gd name="connsiteY17" fmla="*/ 0 h 1210827"/>
                <a:gd name="connsiteX18" fmla="*/ 85411 w 2331218"/>
                <a:gd name="connsiteY18" fmla="*/ 381838 h 1210827"/>
                <a:gd name="connsiteX19" fmla="*/ 0 w 2331218"/>
                <a:gd name="connsiteY19" fmla="*/ 959618 h 1210827"/>
                <a:gd name="connsiteX0" fmla="*/ 0 w 2331218"/>
                <a:gd name="connsiteY0" fmla="*/ 959618 h 1210827"/>
                <a:gd name="connsiteX1" fmla="*/ 311499 w 2331218"/>
                <a:gd name="connsiteY1" fmla="*/ 1014884 h 1210827"/>
                <a:gd name="connsiteX2" fmla="*/ 527539 w 2331218"/>
                <a:gd name="connsiteY2" fmla="*/ 1014884 h 1210827"/>
                <a:gd name="connsiteX3" fmla="*/ 532563 w 2331218"/>
                <a:gd name="connsiteY3" fmla="*/ 1210827 h 1210827"/>
                <a:gd name="connsiteX4" fmla="*/ 582804 w 2331218"/>
                <a:gd name="connsiteY4" fmla="*/ 1205802 h 1210827"/>
                <a:gd name="connsiteX5" fmla="*/ 607925 w 2331218"/>
                <a:gd name="connsiteY5" fmla="*/ 1200778 h 1210827"/>
                <a:gd name="connsiteX6" fmla="*/ 698360 w 2331218"/>
                <a:gd name="connsiteY6" fmla="*/ 1200778 h 1210827"/>
                <a:gd name="connsiteX7" fmla="*/ 698360 w 2331218"/>
                <a:gd name="connsiteY7" fmla="*/ 1165609 h 1210827"/>
                <a:gd name="connsiteX8" fmla="*/ 694931 w 2331218"/>
                <a:gd name="connsiteY8" fmla="*/ 603265 h 1210827"/>
                <a:gd name="connsiteX9" fmla="*/ 1408256 w 2331218"/>
                <a:gd name="connsiteY9" fmla="*/ 625716 h 1210827"/>
                <a:gd name="connsiteX10" fmla="*/ 1416818 w 2331218"/>
                <a:gd name="connsiteY10" fmla="*/ 1135464 h 1210827"/>
                <a:gd name="connsiteX11" fmla="*/ 2311121 w 2331218"/>
                <a:gd name="connsiteY11" fmla="*/ 1150537 h 1210827"/>
                <a:gd name="connsiteX12" fmla="*/ 2331218 w 2331218"/>
                <a:gd name="connsiteY12" fmla="*/ 678264 h 1210827"/>
                <a:gd name="connsiteX13" fmla="*/ 2301073 w 2331218"/>
                <a:gd name="connsiteY13" fmla="*/ 437104 h 1210827"/>
                <a:gd name="connsiteX14" fmla="*/ 2316145 w 2331218"/>
                <a:gd name="connsiteY14" fmla="*/ 105508 h 1210827"/>
                <a:gd name="connsiteX15" fmla="*/ 1110343 w 2331218"/>
                <a:gd name="connsiteY15" fmla="*/ 65315 h 1210827"/>
                <a:gd name="connsiteX16" fmla="*/ 979714 w 2331218"/>
                <a:gd name="connsiteY16" fmla="*/ 60290 h 1210827"/>
                <a:gd name="connsiteX17" fmla="*/ 95459 w 2331218"/>
                <a:gd name="connsiteY17" fmla="*/ 0 h 1210827"/>
                <a:gd name="connsiteX18" fmla="*/ 85411 w 2331218"/>
                <a:gd name="connsiteY18" fmla="*/ 381838 h 1210827"/>
                <a:gd name="connsiteX19" fmla="*/ 0 w 2331218"/>
                <a:gd name="connsiteY19" fmla="*/ 959618 h 1210827"/>
                <a:gd name="connsiteX0" fmla="*/ 0 w 2331218"/>
                <a:gd name="connsiteY0" fmla="*/ 959618 h 1210827"/>
                <a:gd name="connsiteX1" fmla="*/ 311499 w 2331218"/>
                <a:gd name="connsiteY1" fmla="*/ 1014884 h 1210827"/>
                <a:gd name="connsiteX2" fmla="*/ 527539 w 2331218"/>
                <a:gd name="connsiteY2" fmla="*/ 1014884 h 1210827"/>
                <a:gd name="connsiteX3" fmla="*/ 532563 w 2331218"/>
                <a:gd name="connsiteY3" fmla="*/ 1210827 h 1210827"/>
                <a:gd name="connsiteX4" fmla="*/ 582804 w 2331218"/>
                <a:gd name="connsiteY4" fmla="*/ 1205802 h 1210827"/>
                <a:gd name="connsiteX5" fmla="*/ 607925 w 2331218"/>
                <a:gd name="connsiteY5" fmla="*/ 1200778 h 1210827"/>
                <a:gd name="connsiteX6" fmla="*/ 698360 w 2331218"/>
                <a:gd name="connsiteY6" fmla="*/ 1200778 h 1210827"/>
                <a:gd name="connsiteX7" fmla="*/ 698360 w 2331218"/>
                <a:gd name="connsiteY7" fmla="*/ 1165609 h 1210827"/>
                <a:gd name="connsiteX8" fmla="*/ 694931 w 2331218"/>
                <a:gd name="connsiteY8" fmla="*/ 603265 h 1210827"/>
                <a:gd name="connsiteX9" fmla="*/ 1408256 w 2331218"/>
                <a:gd name="connsiteY9" fmla="*/ 625716 h 1210827"/>
                <a:gd name="connsiteX10" fmla="*/ 1416818 w 2331218"/>
                <a:gd name="connsiteY10" fmla="*/ 1135464 h 1210827"/>
                <a:gd name="connsiteX11" fmla="*/ 2311121 w 2331218"/>
                <a:gd name="connsiteY11" fmla="*/ 1150537 h 1210827"/>
                <a:gd name="connsiteX12" fmla="*/ 2331218 w 2331218"/>
                <a:gd name="connsiteY12" fmla="*/ 678264 h 1210827"/>
                <a:gd name="connsiteX13" fmla="*/ 2301073 w 2331218"/>
                <a:gd name="connsiteY13" fmla="*/ 437104 h 1210827"/>
                <a:gd name="connsiteX14" fmla="*/ 2316145 w 2331218"/>
                <a:gd name="connsiteY14" fmla="*/ 105508 h 1210827"/>
                <a:gd name="connsiteX15" fmla="*/ 1110343 w 2331218"/>
                <a:gd name="connsiteY15" fmla="*/ 65315 h 1210827"/>
                <a:gd name="connsiteX16" fmla="*/ 979714 w 2331218"/>
                <a:gd name="connsiteY16" fmla="*/ 60290 h 1210827"/>
                <a:gd name="connsiteX17" fmla="*/ 95459 w 2331218"/>
                <a:gd name="connsiteY17" fmla="*/ 0 h 1210827"/>
                <a:gd name="connsiteX18" fmla="*/ 85411 w 2331218"/>
                <a:gd name="connsiteY18" fmla="*/ 381838 h 1210827"/>
                <a:gd name="connsiteX19" fmla="*/ 0 w 2331218"/>
                <a:gd name="connsiteY19" fmla="*/ 959618 h 1210827"/>
                <a:gd name="connsiteX0" fmla="*/ 0 w 2331218"/>
                <a:gd name="connsiteY0" fmla="*/ 959618 h 1210827"/>
                <a:gd name="connsiteX1" fmla="*/ 311499 w 2331218"/>
                <a:gd name="connsiteY1" fmla="*/ 1014884 h 1210827"/>
                <a:gd name="connsiteX2" fmla="*/ 527539 w 2331218"/>
                <a:gd name="connsiteY2" fmla="*/ 1014884 h 1210827"/>
                <a:gd name="connsiteX3" fmla="*/ 532563 w 2331218"/>
                <a:gd name="connsiteY3" fmla="*/ 1210827 h 1210827"/>
                <a:gd name="connsiteX4" fmla="*/ 582804 w 2331218"/>
                <a:gd name="connsiteY4" fmla="*/ 1205802 h 1210827"/>
                <a:gd name="connsiteX5" fmla="*/ 607925 w 2331218"/>
                <a:gd name="connsiteY5" fmla="*/ 1200778 h 1210827"/>
                <a:gd name="connsiteX6" fmla="*/ 698360 w 2331218"/>
                <a:gd name="connsiteY6" fmla="*/ 1200778 h 1210827"/>
                <a:gd name="connsiteX7" fmla="*/ 698360 w 2331218"/>
                <a:gd name="connsiteY7" fmla="*/ 1165609 h 1210827"/>
                <a:gd name="connsiteX8" fmla="*/ 694931 w 2331218"/>
                <a:gd name="connsiteY8" fmla="*/ 603265 h 1210827"/>
                <a:gd name="connsiteX9" fmla="*/ 1408256 w 2331218"/>
                <a:gd name="connsiteY9" fmla="*/ 625716 h 1210827"/>
                <a:gd name="connsiteX10" fmla="*/ 1416818 w 2331218"/>
                <a:gd name="connsiteY10" fmla="*/ 1135464 h 1210827"/>
                <a:gd name="connsiteX11" fmla="*/ 2311121 w 2331218"/>
                <a:gd name="connsiteY11" fmla="*/ 1150537 h 1210827"/>
                <a:gd name="connsiteX12" fmla="*/ 2331218 w 2331218"/>
                <a:gd name="connsiteY12" fmla="*/ 678264 h 1210827"/>
                <a:gd name="connsiteX13" fmla="*/ 2301073 w 2331218"/>
                <a:gd name="connsiteY13" fmla="*/ 437104 h 1210827"/>
                <a:gd name="connsiteX14" fmla="*/ 2316145 w 2331218"/>
                <a:gd name="connsiteY14" fmla="*/ 105508 h 1210827"/>
                <a:gd name="connsiteX15" fmla="*/ 1110343 w 2331218"/>
                <a:gd name="connsiteY15" fmla="*/ 65315 h 1210827"/>
                <a:gd name="connsiteX16" fmla="*/ 979714 w 2331218"/>
                <a:gd name="connsiteY16" fmla="*/ 60290 h 1210827"/>
                <a:gd name="connsiteX17" fmla="*/ 95459 w 2331218"/>
                <a:gd name="connsiteY17" fmla="*/ 0 h 1210827"/>
                <a:gd name="connsiteX18" fmla="*/ 85411 w 2331218"/>
                <a:gd name="connsiteY18" fmla="*/ 381838 h 1210827"/>
                <a:gd name="connsiteX19" fmla="*/ 0 w 2331218"/>
                <a:gd name="connsiteY19" fmla="*/ 959618 h 1210827"/>
                <a:gd name="connsiteX0" fmla="*/ 0 w 2331218"/>
                <a:gd name="connsiteY0" fmla="*/ 959618 h 1210827"/>
                <a:gd name="connsiteX1" fmla="*/ 311499 w 2331218"/>
                <a:gd name="connsiteY1" fmla="*/ 1014884 h 1210827"/>
                <a:gd name="connsiteX2" fmla="*/ 527539 w 2331218"/>
                <a:gd name="connsiteY2" fmla="*/ 1014884 h 1210827"/>
                <a:gd name="connsiteX3" fmla="*/ 532563 w 2331218"/>
                <a:gd name="connsiteY3" fmla="*/ 1210827 h 1210827"/>
                <a:gd name="connsiteX4" fmla="*/ 582804 w 2331218"/>
                <a:gd name="connsiteY4" fmla="*/ 1205802 h 1210827"/>
                <a:gd name="connsiteX5" fmla="*/ 607925 w 2331218"/>
                <a:gd name="connsiteY5" fmla="*/ 1200778 h 1210827"/>
                <a:gd name="connsiteX6" fmla="*/ 698360 w 2331218"/>
                <a:gd name="connsiteY6" fmla="*/ 1200778 h 1210827"/>
                <a:gd name="connsiteX7" fmla="*/ 698360 w 2331218"/>
                <a:gd name="connsiteY7" fmla="*/ 1165609 h 1210827"/>
                <a:gd name="connsiteX8" fmla="*/ 694931 w 2331218"/>
                <a:gd name="connsiteY8" fmla="*/ 603265 h 1210827"/>
                <a:gd name="connsiteX9" fmla="*/ 1408256 w 2331218"/>
                <a:gd name="connsiteY9" fmla="*/ 625716 h 1210827"/>
                <a:gd name="connsiteX10" fmla="*/ 1416818 w 2331218"/>
                <a:gd name="connsiteY10" fmla="*/ 1135464 h 1210827"/>
                <a:gd name="connsiteX11" fmla="*/ 2311121 w 2331218"/>
                <a:gd name="connsiteY11" fmla="*/ 1150537 h 1210827"/>
                <a:gd name="connsiteX12" fmla="*/ 2331218 w 2331218"/>
                <a:gd name="connsiteY12" fmla="*/ 678264 h 1210827"/>
                <a:gd name="connsiteX13" fmla="*/ 2301073 w 2331218"/>
                <a:gd name="connsiteY13" fmla="*/ 437104 h 1210827"/>
                <a:gd name="connsiteX14" fmla="*/ 2316145 w 2331218"/>
                <a:gd name="connsiteY14" fmla="*/ 105508 h 1210827"/>
                <a:gd name="connsiteX15" fmla="*/ 1110343 w 2331218"/>
                <a:gd name="connsiteY15" fmla="*/ 65315 h 1210827"/>
                <a:gd name="connsiteX16" fmla="*/ 979714 w 2331218"/>
                <a:gd name="connsiteY16" fmla="*/ 60290 h 1210827"/>
                <a:gd name="connsiteX17" fmla="*/ 95459 w 2331218"/>
                <a:gd name="connsiteY17" fmla="*/ 0 h 1210827"/>
                <a:gd name="connsiteX18" fmla="*/ 85411 w 2331218"/>
                <a:gd name="connsiteY18" fmla="*/ 381838 h 1210827"/>
                <a:gd name="connsiteX19" fmla="*/ 0 w 2331218"/>
                <a:gd name="connsiteY19" fmla="*/ 959618 h 1210827"/>
                <a:gd name="connsiteX0" fmla="*/ 0 w 2331218"/>
                <a:gd name="connsiteY0" fmla="*/ 959618 h 1210827"/>
                <a:gd name="connsiteX1" fmla="*/ 311499 w 2331218"/>
                <a:gd name="connsiteY1" fmla="*/ 1014884 h 1210827"/>
                <a:gd name="connsiteX2" fmla="*/ 527539 w 2331218"/>
                <a:gd name="connsiteY2" fmla="*/ 1014884 h 1210827"/>
                <a:gd name="connsiteX3" fmla="*/ 532563 w 2331218"/>
                <a:gd name="connsiteY3" fmla="*/ 1210827 h 1210827"/>
                <a:gd name="connsiteX4" fmla="*/ 582804 w 2331218"/>
                <a:gd name="connsiteY4" fmla="*/ 1205802 h 1210827"/>
                <a:gd name="connsiteX5" fmla="*/ 607925 w 2331218"/>
                <a:gd name="connsiteY5" fmla="*/ 1200778 h 1210827"/>
                <a:gd name="connsiteX6" fmla="*/ 698360 w 2331218"/>
                <a:gd name="connsiteY6" fmla="*/ 1200778 h 1210827"/>
                <a:gd name="connsiteX7" fmla="*/ 698360 w 2331218"/>
                <a:gd name="connsiteY7" fmla="*/ 1165609 h 1210827"/>
                <a:gd name="connsiteX8" fmla="*/ 694931 w 2331218"/>
                <a:gd name="connsiteY8" fmla="*/ 603265 h 1210827"/>
                <a:gd name="connsiteX9" fmla="*/ 1408256 w 2331218"/>
                <a:gd name="connsiteY9" fmla="*/ 625716 h 1210827"/>
                <a:gd name="connsiteX10" fmla="*/ 1416818 w 2331218"/>
                <a:gd name="connsiteY10" fmla="*/ 1135464 h 1210827"/>
                <a:gd name="connsiteX11" fmla="*/ 2311121 w 2331218"/>
                <a:gd name="connsiteY11" fmla="*/ 1150537 h 1210827"/>
                <a:gd name="connsiteX12" fmla="*/ 2331218 w 2331218"/>
                <a:gd name="connsiteY12" fmla="*/ 678264 h 1210827"/>
                <a:gd name="connsiteX13" fmla="*/ 2301073 w 2331218"/>
                <a:gd name="connsiteY13" fmla="*/ 437104 h 1210827"/>
                <a:gd name="connsiteX14" fmla="*/ 2316145 w 2331218"/>
                <a:gd name="connsiteY14" fmla="*/ 105508 h 1210827"/>
                <a:gd name="connsiteX15" fmla="*/ 1110343 w 2331218"/>
                <a:gd name="connsiteY15" fmla="*/ 65315 h 1210827"/>
                <a:gd name="connsiteX16" fmla="*/ 979714 w 2331218"/>
                <a:gd name="connsiteY16" fmla="*/ 60290 h 1210827"/>
                <a:gd name="connsiteX17" fmla="*/ 95459 w 2331218"/>
                <a:gd name="connsiteY17" fmla="*/ 0 h 1210827"/>
                <a:gd name="connsiteX18" fmla="*/ 85411 w 2331218"/>
                <a:gd name="connsiteY18" fmla="*/ 381838 h 1210827"/>
                <a:gd name="connsiteX19" fmla="*/ 0 w 2331218"/>
                <a:gd name="connsiteY19" fmla="*/ 959618 h 1210827"/>
                <a:gd name="connsiteX0" fmla="*/ 0 w 2331218"/>
                <a:gd name="connsiteY0" fmla="*/ 959618 h 1210827"/>
                <a:gd name="connsiteX1" fmla="*/ 311499 w 2331218"/>
                <a:gd name="connsiteY1" fmla="*/ 1014884 h 1210827"/>
                <a:gd name="connsiteX2" fmla="*/ 527539 w 2331218"/>
                <a:gd name="connsiteY2" fmla="*/ 1014884 h 1210827"/>
                <a:gd name="connsiteX3" fmla="*/ 532563 w 2331218"/>
                <a:gd name="connsiteY3" fmla="*/ 1210827 h 1210827"/>
                <a:gd name="connsiteX4" fmla="*/ 582804 w 2331218"/>
                <a:gd name="connsiteY4" fmla="*/ 1205802 h 1210827"/>
                <a:gd name="connsiteX5" fmla="*/ 607925 w 2331218"/>
                <a:gd name="connsiteY5" fmla="*/ 1200778 h 1210827"/>
                <a:gd name="connsiteX6" fmla="*/ 698360 w 2331218"/>
                <a:gd name="connsiteY6" fmla="*/ 1200778 h 1210827"/>
                <a:gd name="connsiteX7" fmla="*/ 698360 w 2331218"/>
                <a:gd name="connsiteY7" fmla="*/ 1165609 h 1210827"/>
                <a:gd name="connsiteX8" fmla="*/ 694931 w 2331218"/>
                <a:gd name="connsiteY8" fmla="*/ 603265 h 1210827"/>
                <a:gd name="connsiteX9" fmla="*/ 1408256 w 2331218"/>
                <a:gd name="connsiteY9" fmla="*/ 625716 h 1210827"/>
                <a:gd name="connsiteX10" fmla="*/ 1416818 w 2331218"/>
                <a:gd name="connsiteY10" fmla="*/ 1135464 h 1210827"/>
                <a:gd name="connsiteX11" fmla="*/ 2311121 w 2331218"/>
                <a:gd name="connsiteY11" fmla="*/ 1150537 h 1210827"/>
                <a:gd name="connsiteX12" fmla="*/ 2331218 w 2331218"/>
                <a:gd name="connsiteY12" fmla="*/ 678264 h 1210827"/>
                <a:gd name="connsiteX13" fmla="*/ 2301073 w 2331218"/>
                <a:gd name="connsiteY13" fmla="*/ 437104 h 1210827"/>
                <a:gd name="connsiteX14" fmla="*/ 2316145 w 2331218"/>
                <a:gd name="connsiteY14" fmla="*/ 105508 h 1210827"/>
                <a:gd name="connsiteX15" fmla="*/ 1110343 w 2331218"/>
                <a:gd name="connsiteY15" fmla="*/ 65315 h 1210827"/>
                <a:gd name="connsiteX16" fmla="*/ 979714 w 2331218"/>
                <a:gd name="connsiteY16" fmla="*/ 60290 h 1210827"/>
                <a:gd name="connsiteX17" fmla="*/ 95459 w 2331218"/>
                <a:gd name="connsiteY17" fmla="*/ 0 h 1210827"/>
                <a:gd name="connsiteX18" fmla="*/ 85411 w 2331218"/>
                <a:gd name="connsiteY18" fmla="*/ 381838 h 1210827"/>
                <a:gd name="connsiteX19" fmla="*/ 0 w 2331218"/>
                <a:gd name="connsiteY19" fmla="*/ 959618 h 1210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31218" h="1210827">
                  <a:moveTo>
                    <a:pt x="0" y="959618"/>
                  </a:moveTo>
                  <a:lnTo>
                    <a:pt x="311499" y="1014884"/>
                  </a:lnTo>
                  <a:lnTo>
                    <a:pt x="527539" y="1014884"/>
                  </a:lnTo>
                  <a:lnTo>
                    <a:pt x="532563" y="1210827"/>
                  </a:lnTo>
                  <a:cubicBezTo>
                    <a:pt x="549310" y="1209152"/>
                    <a:pt x="566169" y="1208361"/>
                    <a:pt x="582804" y="1205802"/>
                  </a:cubicBezTo>
                  <a:cubicBezTo>
                    <a:pt x="622341" y="1199719"/>
                    <a:pt x="579119" y="1200778"/>
                    <a:pt x="607925" y="1200778"/>
                  </a:cubicBezTo>
                  <a:lnTo>
                    <a:pt x="698360" y="1200778"/>
                  </a:lnTo>
                  <a:lnTo>
                    <a:pt x="698360" y="1165609"/>
                  </a:lnTo>
                  <a:cubicBezTo>
                    <a:pt x="717944" y="1150142"/>
                    <a:pt x="700952" y="611414"/>
                    <a:pt x="694931" y="603265"/>
                  </a:cubicBezTo>
                  <a:cubicBezTo>
                    <a:pt x="701683" y="612691"/>
                    <a:pt x="1379388" y="639472"/>
                    <a:pt x="1408256" y="625716"/>
                  </a:cubicBezTo>
                  <a:cubicBezTo>
                    <a:pt x="1418836" y="626597"/>
                    <a:pt x="1424778" y="1143644"/>
                    <a:pt x="1416818" y="1135464"/>
                  </a:cubicBezTo>
                  <a:cubicBezTo>
                    <a:pt x="1407161" y="1125540"/>
                    <a:pt x="2013020" y="1145513"/>
                    <a:pt x="2311121" y="1150537"/>
                  </a:cubicBezTo>
                  <a:lnTo>
                    <a:pt x="2331218" y="678264"/>
                  </a:lnTo>
                  <a:lnTo>
                    <a:pt x="2301073" y="437104"/>
                  </a:lnTo>
                  <a:lnTo>
                    <a:pt x="2316145" y="105508"/>
                  </a:lnTo>
                  <a:lnTo>
                    <a:pt x="1110343" y="65315"/>
                  </a:lnTo>
                  <a:lnTo>
                    <a:pt x="979714" y="60290"/>
                  </a:lnTo>
                  <a:lnTo>
                    <a:pt x="95459" y="0"/>
                  </a:lnTo>
                  <a:lnTo>
                    <a:pt x="85411" y="381838"/>
                  </a:lnTo>
                  <a:lnTo>
                    <a:pt x="0" y="959618"/>
                  </a:lnTo>
                  <a:close/>
                </a:path>
              </a:pathLst>
            </a:custGeom>
            <a:solidFill>
              <a:srgbClr val="FF0000">
                <a:alpha val="9020"/>
              </a:srgbClr>
            </a:solidFill>
            <a:ln w="127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CH"/>
            </a:p>
          </p:txBody>
        </p:sp>
        <p:sp>
          <p:nvSpPr>
            <p:cNvPr id="46" name="Freihandform 45"/>
            <p:cNvSpPr/>
            <p:nvPr/>
          </p:nvSpPr>
          <p:spPr>
            <a:xfrm>
              <a:off x="521479" y="4831283"/>
              <a:ext cx="2482215" cy="1581785"/>
            </a:xfrm>
            <a:custGeom>
              <a:avLst/>
              <a:gdLst>
                <a:gd name="connsiteX0" fmla="*/ 0 w 2482343"/>
                <a:gd name="connsiteY0" fmla="*/ 1581968 h 1581968"/>
                <a:gd name="connsiteX1" fmla="*/ 56098 w 2482343"/>
                <a:gd name="connsiteY1" fmla="*/ 642323 h 1581968"/>
                <a:gd name="connsiteX2" fmla="*/ 157075 w 2482343"/>
                <a:gd name="connsiteY2" fmla="*/ 30854 h 1581968"/>
                <a:gd name="connsiteX3" fmla="*/ 173904 w 2482343"/>
                <a:gd name="connsiteY3" fmla="*/ 0 h 1581968"/>
                <a:gd name="connsiteX4" fmla="*/ 482444 w 2482343"/>
                <a:gd name="connsiteY4" fmla="*/ 72927 h 1581968"/>
                <a:gd name="connsiteX5" fmla="*/ 687202 w 2482343"/>
                <a:gd name="connsiteY5" fmla="*/ 78537 h 1581968"/>
                <a:gd name="connsiteX6" fmla="*/ 687202 w 2482343"/>
                <a:gd name="connsiteY6" fmla="*/ 255246 h 1581968"/>
                <a:gd name="connsiteX7" fmla="*/ 877936 w 2482343"/>
                <a:gd name="connsiteY7" fmla="*/ 249636 h 1581968"/>
                <a:gd name="connsiteX8" fmla="*/ 891960 w 2482343"/>
                <a:gd name="connsiteY8" fmla="*/ 204758 h 1581968"/>
                <a:gd name="connsiteX9" fmla="*/ 1621237 w 2482343"/>
                <a:gd name="connsiteY9" fmla="*/ 193538 h 1581968"/>
                <a:gd name="connsiteX10" fmla="*/ 2482343 w 2482343"/>
                <a:gd name="connsiteY10" fmla="*/ 201953 h 1581968"/>
                <a:gd name="connsiteX11" fmla="*/ 2471124 w 2482343"/>
                <a:gd name="connsiteY11" fmla="*/ 1410868 h 1581968"/>
                <a:gd name="connsiteX12" fmla="*/ 737691 w 2482343"/>
                <a:gd name="connsiteY12" fmla="*/ 1399649 h 1581968"/>
                <a:gd name="connsiteX13" fmla="*/ 734886 w 2482343"/>
                <a:gd name="connsiteY13" fmla="*/ 1562333 h 1581968"/>
                <a:gd name="connsiteX14" fmla="*/ 0 w 2482343"/>
                <a:gd name="connsiteY14" fmla="*/ 1581968 h 1581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82343" h="1581968">
                  <a:moveTo>
                    <a:pt x="0" y="1581968"/>
                  </a:moveTo>
                  <a:lnTo>
                    <a:pt x="56098" y="642323"/>
                  </a:lnTo>
                  <a:lnTo>
                    <a:pt x="157075" y="30854"/>
                  </a:lnTo>
                  <a:lnTo>
                    <a:pt x="173904" y="0"/>
                  </a:lnTo>
                  <a:lnTo>
                    <a:pt x="482444" y="72927"/>
                  </a:lnTo>
                  <a:lnTo>
                    <a:pt x="687202" y="78537"/>
                  </a:lnTo>
                  <a:lnTo>
                    <a:pt x="687202" y="255246"/>
                  </a:lnTo>
                  <a:lnTo>
                    <a:pt x="877936" y="249636"/>
                  </a:lnTo>
                  <a:lnTo>
                    <a:pt x="891960" y="204758"/>
                  </a:lnTo>
                  <a:lnTo>
                    <a:pt x="1621237" y="193538"/>
                  </a:lnTo>
                  <a:lnTo>
                    <a:pt x="2482343" y="201953"/>
                  </a:lnTo>
                  <a:lnTo>
                    <a:pt x="2471124" y="1410868"/>
                  </a:lnTo>
                  <a:lnTo>
                    <a:pt x="737691" y="1399649"/>
                  </a:lnTo>
                  <a:lnTo>
                    <a:pt x="734886" y="1562333"/>
                  </a:lnTo>
                  <a:lnTo>
                    <a:pt x="0" y="1581968"/>
                  </a:lnTo>
                  <a:close/>
                </a:path>
              </a:pathLst>
            </a:custGeom>
            <a:solidFill>
              <a:srgbClr val="006600">
                <a:alpha val="9020"/>
              </a:srgbClr>
            </a:solidFill>
            <a:ln w="12700">
              <a:solidFill>
                <a:srgbClr val="0066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CH"/>
            </a:p>
          </p:txBody>
        </p:sp>
      </p:grpSp>
      <p:sp>
        <p:nvSpPr>
          <p:cNvPr id="33" name="Textfeld 247"/>
          <p:cNvSpPr txBox="1">
            <a:spLocks/>
          </p:cNvSpPr>
          <p:nvPr/>
        </p:nvSpPr>
        <p:spPr>
          <a:xfrm>
            <a:off x="7137011" y="5373216"/>
            <a:ext cx="1603198" cy="288058"/>
          </a:xfrm>
          <a:prstGeom prst="rect">
            <a:avLst/>
          </a:prstGeom>
          <a:solidFill>
            <a:srgbClr val="006600">
              <a:alpha val="31000"/>
            </a:srgbClr>
          </a:solidFill>
          <a:ln w="6350">
            <a:solidFill>
              <a:srgbClr val="006600"/>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defPPr>
              <a:defRPr lang="de-DE"/>
            </a:defPPr>
            <a:lvl1pPr algn="ctr">
              <a:spcBef>
                <a:spcPts val="200"/>
              </a:spcBef>
              <a:spcAft>
                <a:spcPts val="200"/>
              </a:spcAft>
              <a:defRPr sz="900" b="1">
                <a:effectLst/>
                <a:latin typeface="Arial Narrow" panose="020B0606020202030204" pitchFamily="34" charset="0"/>
                <a:ea typeface="Times New Roman" panose="02020603050405020304" pitchFamily="18" charset="0"/>
                <a:cs typeface="Times New Roman" panose="02020603050405020304" pitchFamily="18" charset="0"/>
              </a:defRPr>
            </a:lvl1pPr>
          </a:lstStyle>
          <a:p>
            <a:r>
              <a:rPr lang="de-CH" dirty="0"/>
              <a:t>Verwaltungsliegenschaften-Teil</a:t>
            </a:r>
          </a:p>
        </p:txBody>
      </p:sp>
      <p:sp>
        <p:nvSpPr>
          <p:cNvPr id="32" name="Textfeld 246"/>
          <p:cNvSpPr txBox="1">
            <a:spLocks/>
          </p:cNvSpPr>
          <p:nvPr/>
        </p:nvSpPr>
        <p:spPr>
          <a:xfrm>
            <a:off x="7137011" y="3819898"/>
            <a:ext cx="1603198" cy="288058"/>
          </a:xfrm>
          <a:prstGeom prst="rect">
            <a:avLst/>
          </a:prstGeom>
          <a:solidFill>
            <a:srgbClr val="FF0000">
              <a:alpha val="19000"/>
            </a:srgbClr>
          </a:solidFill>
          <a:ln w="6350">
            <a:solidFill>
              <a:srgbClr val="FF0000"/>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defPPr>
              <a:defRPr lang="de-DE"/>
            </a:defPPr>
            <a:lvl1pPr algn="ctr">
              <a:spcBef>
                <a:spcPts val="200"/>
              </a:spcBef>
              <a:spcAft>
                <a:spcPts val="200"/>
              </a:spcAft>
              <a:defRPr sz="900" b="1">
                <a:effectLst/>
                <a:latin typeface="Arial Narrow" panose="020B0606020202030204" pitchFamily="34" charset="0"/>
                <a:ea typeface="Times New Roman" panose="02020603050405020304" pitchFamily="18" charset="0"/>
                <a:cs typeface="Times New Roman" panose="02020603050405020304" pitchFamily="18" charset="0"/>
              </a:defRPr>
            </a:lvl1pPr>
          </a:lstStyle>
          <a:p>
            <a:r>
              <a:rPr lang="de-CH" dirty="0"/>
              <a:t>Finanzliegenschaften-Teil</a:t>
            </a:r>
          </a:p>
        </p:txBody>
      </p:sp>
      <p:cxnSp>
        <p:nvCxnSpPr>
          <p:cNvPr id="48" name="Gerader Verbinder 47"/>
          <p:cNvCxnSpPr>
            <a:stCxn id="32" idx="2"/>
          </p:cNvCxnSpPr>
          <p:nvPr/>
        </p:nvCxnSpPr>
        <p:spPr bwMode="auto">
          <a:xfrm flipH="1">
            <a:off x="7884368" y="4107956"/>
            <a:ext cx="54242" cy="264153"/>
          </a:xfrm>
          <a:prstGeom prst="line">
            <a:avLst/>
          </a:prstGeom>
          <a:solidFill>
            <a:schemeClr val="accent1"/>
          </a:solidFill>
          <a:ln w="127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 name="Gerader Verbinder 48"/>
          <p:cNvCxnSpPr/>
          <p:nvPr/>
        </p:nvCxnSpPr>
        <p:spPr bwMode="auto">
          <a:xfrm>
            <a:off x="7737184" y="5037977"/>
            <a:ext cx="147184" cy="333038"/>
          </a:xfrm>
          <a:prstGeom prst="line">
            <a:avLst/>
          </a:prstGeom>
          <a:solidFill>
            <a:schemeClr val="accent1"/>
          </a:solidFill>
          <a:ln w="12700" cap="flat" cmpd="sng" algn="ctr">
            <a:solidFill>
              <a:srgbClr val="0066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2" name="Text Box 5"/>
          <p:cNvSpPr txBox="1">
            <a:spLocks noChangeArrowheads="1"/>
          </p:cNvSpPr>
          <p:nvPr/>
        </p:nvSpPr>
        <p:spPr bwMode="auto">
          <a:xfrm>
            <a:off x="4310420" y="2227175"/>
            <a:ext cx="2349812" cy="276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0" tIns="0" rIns="0" bIns="0">
            <a:spAutoFit/>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indent="0" eaLnBrk="1" hangingPunct="1">
              <a:spcBef>
                <a:spcPts val="600"/>
              </a:spcBef>
              <a:spcAft>
                <a:spcPts val="600"/>
              </a:spcAft>
              <a:defRPr/>
            </a:pPr>
            <a:r>
              <a:rPr lang="de-CH" altLang="de-DE" sz="1800" b="1" dirty="0" smtClean="0">
                <a:solidFill>
                  <a:schemeClr val="tx1">
                    <a:lumMod val="65000"/>
                    <a:lumOff val="35000"/>
                  </a:schemeClr>
                </a:solidFill>
                <a:latin typeface="+mn-lt"/>
              </a:rPr>
              <a:t>Vorgehen</a:t>
            </a:r>
          </a:p>
        </p:txBody>
      </p:sp>
      <p:grpSp>
        <p:nvGrpSpPr>
          <p:cNvPr id="59" name="Gruppieren 58"/>
          <p:cNvGrpSpPr/>
          <p:nvPr/>
        </p:nvGrpSpPr>
        <p:grpSpPr>
          <a:xfrm>
            <a:off x="1926042" y="3819898"/>
            <a:ext cx="4754686" cy="2761751"/>
            <a:chOff x="1926042" y="3819898"/>
            <a:chExt cx="4754686" cy="2761751"/>
          </a:xfrm>
        </p:grpSpPr>
        <p:grpSp>
          <p:nvGrpSpPr>
            <p:cNvPr id="42" name="Gruppieren 41"/>
            <p:cNvGrpSpPr/>
            <p:nvPr/>
          </p:nvGrpSpPr>
          <p:grpSpPr>
            <a:xfrm>
              <a:off x="1926042" y="3819898"/>
              <a:ext cx="401054" cy="552211"/>
              <a:chOff x="2212114" y="4076413"/>
              <a:chExt cx="401054" cy="552211"/>
            </a:xfrm>
          </p:grpSpPr>
          <p:cxnSp>
            <p:nvCxnSpPr>
              <p:cNvPr id="30" name="Gewinkelte Verbindung 29"/>
              <p:cNvCxnSpPr>
                <a:cxnSpLocks/>
              </p:cNvCxnSpPr>
              <p:nvPr/>
            </p:nvCxnSpPr>
            <p:spPr>
              <a:xfrm>
                <a:off x="2212114" y="4152260"/>
                <a:ext cx="401054" cy="476364"/>
              </a:xfrm>
              <a:prstGeom prst="bentConnector3">
                <a:avLst>
                  <a:gd name="adj1" fmla="val 37429"/>
                </a:avLst>
              </a:prstGeom>
              <a:ln w="9525">
                <a:solidFill>
                  <a:schemeClr val="tx1">
                    <a:lumMod val="50000"/>
                    <a:lumOff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1" name="Textfeld 245"/>
              <p:cNvSpPr txBox="1">
                <a:spLocks/>
              </p:cNvSpPr>
              <p:nvPr/>
            </p:nvSpPr>
            <p:spPr>
              <a:xfrm rot="5400000">
                <a:off x="2184775" y="4196010"/>
                <a:ext cx="446846" cy="207652"/>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r">
                  <a:spcBef>
                    <a:spcPts val="200"/>
                  </a:spcBef>
                  <a:spcAft>
                    <a:spcPts val="200"/>
                  </a:spcAft>
                </a:pPr>
                <a:r>
                  <a:rPr lang="de-CH" sz="900" dirty="0" err="1">
                    <a:effectLst/>
                    <a:latin typeface="Arial Narrow" panose="020B0606020202030204" pitchFamily="34" charset="0"/>
                    <a:ea typeface="Times New Roman" panose="02020603050405020304" pitchFamily="18" charset="0"/>
                    <a:cs typeface="Times New Roman" panose="02020603050405020304" pitchFamily="18" charset="0"/>
                  </a:rPr>
                  <a:t>Fallback</a:t>
                </a:r>
                <a:endParaRPr lang="de-CH" sz="900" dirty="0">
                  <a:effectLst/>
                  <a:latin typeface="Arial" panose="020B0604020202020204" pitchFamily="34" charset="0"/>
                  <a:ea typeface="Times New Roman" panose="02020603050405020304" pitchFamily="18" charset="0"/>
                  <a:cs typeface="Times New Roman" panose="02020603050405020304" pitchFamily="18" charset="0"/>
                </a:endParaRPr>
              </a:p>
            </p:txBody>
          </p:sp>
        </p:grpSp>
        <p:sp>
          <p:nvSpPr>
            <p:cNvPr id="58" name="Text Box 5"/>
            <p:cNvSpPr txBox="1">
              <a:spLocks noChangeArrowheads="1"/>
            </p:cNvSpPr>
            <p:nvPr/>
          </p:nvSpPr>
          <p:spPr bwMode="auto">
            <a:xfrm>
              <a:off x="4330916" y="6150762"/>
              <a:ext cx="2349812" cy="430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0" tIns="0" rIns="0" bIns="0">
              <a:spAutoFit/>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539750" lvl="1" indent="-269875" eaLnBrk="1" hangingPunct="1">
                <a:spcBef>
                  <a:spcPts val="0"/>
                </a:spcBef>
                <a:spcAft>
                  <a:spcPts val="300"/>
                </a:spcAft>
                <a:buFont typeface="Wingdings 3" panose="05040102010807070707" pitchFamily="18" charset="2"/>
                <a:buChar char="&quot;"/>
                <a:tabLst>
                  <a:tab pos="268288" algn="l"/>
                </a:tabLst>
                <a:defRPr/>
              </a:pPr>
              <a:r>
                <a:rPr lang="de-CH" altLang="de-DE" sz="1400" dirty="0" smtClean="0">
                  <a:latin typeface="Arial Narrow" panose="020B0606020202030204" pitchFamily="34" charset="0"/>
                  <a:sym typeface="Wingdings 3" panose="05040102010807070707" pitchFamily="18" charset="2"/>
                </a:rPr>
                <a:t>Rückfallposition für Realisierung durch Stadt</a:t>
              </a:r>
            </a:p>
          </p:txBody>
        </p:sp>
      </p:grpSp>
      <p:grpSp>
        <p:nvGrpSpPr>
          <p:cNvPr id="65" name="Gruppieren 64"/>
          <p:cNvGrpSpPr/>
          <p:nvPr/>
        </p:nvGrpSpPr>
        <p:grpSpPr>
          <a:xfrm>
            <a:off x="323528" y="2651703"/>
            <a:ext cx="6359515" cy="3433431"/>
            <a:chOff x="323528" y="2651703"/>
            <a:chExt cx="6359515" cy="3433431"/>
          </a:xfrm>
        </p:grpSpPr>
        <p:grpSp>
          <p:nvGrpSpPr>
            <p:cNvPr id="56" name="Gruppieren 55"/>
            <p:cNvGrpSpPr/>
            <p:nvPr/>
          </p:nvGrpSpPr>
          <p:grpSpPr>
            <a:xfrm>
              <a:off x="323528" y="2801912"/>
              <a:ext cx="6359515" cy="3283222"/>
              <a:chOff x="323528" y="2801912"/>
              <a:chExt cx="6359515" cy="3283222"/>
            </a:xfrm>
          </p:grpSpPr>
          <p:grpSp>
            <p:nvGrpSpPr>
              <p:cNvPr id="4" name="Gruppieren 3"/>
              <p:cNvGrpSpPr/>
              <p:nvPr/>
            </p:nvGrpSpPr>
            <p:grpSpPr>
              <a:xfrm>
                <a:off x="323528" y="2801912"/>
                <a:ext cx="1603198" cy="2683553"/>
                <a:chOff x="609600" y="3058427"/>
                <a:chExt cx="1603198" cy="2683553"/>
              </a:xfrm>
            </p:grpSpPr>
            <p:sp>
              <p:nvSpPr>
                <p:cNvPr id="12" name="Textfeld 207"/>
                <p:cNvSpPr txBox="1">
                  <a:spLocks/>
                </p:cNvSpPr>
                <p:nvPr/>
              </p:nvSpPr>
              <p:spPr>
                <a:xfrm>
                  <a:off x="609600" y="3058427"/>
                  <a:ext cx="1603198" cy="288058"/>
                </a:xfrm>
                <a:prstGeom prst="rect">
                  <a:avLst/>
                </a:prstGeom>
                <a:solidFill>
                  <a:srgbClr val="FF0000">
                    <a:alpha val="19000"/>
                  </a:srgbClr>
                </a:solidFill>
                <a:ln w="6350">
                  <a:solidFill>
                    <a:srgbClr val="FF0000"/>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200"/>
                    </a:spcBef>
                    <a:spcAft>
                      <a:spcPts val="200"/>
                    </a:spcAft>
                  </a:pPr>
                  <a:r>
                    <a:rPr lang="de-CH" sz="900" b="1" dirty="0" smtClean="0">
                      <a:effectLst/>
                      <a:latin typeface="Arial Narrow" panose="020B0606020202030204" pitchFamily="34" charset="0"/>
                      <a:ea typeface="Times New Roman" panose="02020603050405020304" pitchFamily="18" charset="0"/>
                      <a:cs typeface="Times New Roman" panose="02020603050405020304" pitchFamily="18" charset="0"/>
                    </a:rPr>
                    <a:t>Vorber</a:t>
                  </a:r>
                  <a:r>
                    <a:rPr lang="de-CH" sz="900" b="1" dirty="0" smtClean="0">
                      <a:latin typeface="Arial Narrow" panose="020B0606020202030204" pitchFamily="34" charset="0"/>
                      <a:ea typeface="Times New Roman" panose="02020603050405020304" pitchFamily="18" charset="0"/>
                      <a:cs typeface="Times New Roman" panose="02020603050405020304" pitchFamily="18" charset="0"/>
                    </a:rPr>
                    <a:t>eitung </a:t>
                  </a:r>
                  <a:r>
                    <a:rPr lang="de-CH" sz="900" b="1" dirty="0" smtClean="0">
                      <a:effectLst/>
                      <a:latin typeface="Arial Narrow" panose="020B0606020202030204" pitchFamily="34" charset="0"/>
                      <a:ea typeface="Times New Roman" panose="02020603050405020304" pitchFamily="18" charset="0"/>
                      <a:cs typeface="Times New Roman" panose="02020603050405020304" pitchFamily="18" charset="0"/>
                    </a:rPr>
                    <a:t> Baurechts-ausschreibung </a:t>
                  </a:r>
                  <a:r>
                    <a:rPr lang="de-CH" sz="900" b="1" dirty="0">
                      <a:effectLst/>
                      <a:latin typeface="Arial Narrow" panose="020B0606020202030204" pitchFamily="34" charset="0"/>
                      <a:ea typeface="Times New Roman" panose="02020603050405020304" pitchFamily="18" charset="0"/>
                      <a:cs typeface="Times New Roman" panose="02020603050405020304" pitchFamily="18" charset="0"/>
                    </a:rPr>
                    <a:t>mit </a:t>
                  </a:r>
                  <a:r>
                    <a:rPr lang="de-CH" sz="900" b="1" dirty="0" smtClean="0">
                      <a:effectLst/>
                      <a:latin typeface="Arial Narrow" panose="020B0606020202030204" pitchFamily="34" charset="0"/>
                      <a:ea typeface="Times New Roman" panose="02020603050405020304" pitchFamily="18" charset="0"/>
                      <a:cs typeface="Times New Roman" panose="02020603050405020304" pitchFamily="18" charset="0"/>
                    </a:rPr>
                    <a:t>Vorprojekten</a:t>
                  </a:r>
                  <a:endParaRPr lang="de-CH" sz="9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13" name="Textfeld 208"/>
                <p:cNvSpPr txBox="1">
                  <a:spLocks/>
                </p:cNvSpPr>
                <p:nvPr/>
              </p:nvSpPr>
              <p:spPr>
                <a:xfrm>
                  <a:off x="609600" y="3534245"/>
                  <a:ext cx="1603198" cy="288058"/>
                </a:xfrm>
                <a:prstGeom prst="rect">
                  <a:avLst/>
                </a:prstGeom>
                <a:solidFill>
                  <a:srgbClr val="FF0000">
                    <a:alpha val="19000"/>
                  </a:srgbClr>
                </a:solidFill>
                <a:ln w="6350">
                  <a:solidFill>
                    <a:srgbClr val="FF0000"/>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spcBef>
                      <a:spcPts val="200"/>
                    </a:spcBef>
                    <a:spcAft>
                      <a:spcPts val="200"/>
                    </a:spcAft>
                  </a:pPr>
                  <a:r>
                    <a:rPr lang="de-CH" sz="900" b="1">
                      <a:effectLst/>
                      <a:latin typeface="Arial Narrow" panose="020B0606020202030204" pitchFamily="34" charset="0"/>
                      <a:ea typeface="Times New Roman" panose="02020603050405020304" pitchFamily="18" charset="0"/>
                      <a:cs typeface="Times New Roman" panose="02020603050405020304" pitchFamily="18" charset="0"/>
                    </a:rPr>
                    <a:t>Baurechtsausschreibung</a:t>
                  </a:r>
                  <a:endParaRPr lang="de-CH" sz="90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14" name="Textfeld 209"/>
                <p:cNvSpPr txBox="1">
                  <a:spLocks/>
                </p:cNvSpPr>
                <p:nvPr/>
              </p:nvSpPr>
              <p:spPr>
                <a:xfrm>
                  <a:off x="609600" y="4015531"/>
                  <a:ext cx="1603198" cy="288058"/>
                </a:xfrm>
                <a:prstGeom prst="rect">
                  <a:avLst/>
                </a:prstGeom>
                <a:solidFill>
                  <a:srgbClr val="FF0000">
                    <a:alpha val="19000"/>
                  </a:srgbClr>
                </a:solidFill>
                <a:ln w="6350">
                  <a:solidFill>
                    <a:srgbClr val="FF0000"/>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200"/>
                    </a:spcBef>
                    <a:spcAft>
                      <a:spcPts val="200"/>
                    </a:spcAft>
                  </a:pPr>
                  <a:r>
                    <a:rPr lang="de-CH" sz="900" b="1">
                      <a:effectLst/>
                      <a:latin typeface="Arial Narrow" panose="020B0606020202030204" pitchFamily="34" charset="0"/>
                      <a:ea typeface="Times New Roman" panose="02020603050405020304" pitchFamily="18" charset="0"/>
                      <a:cs typeface="Times New Roman" panose="02020603050405020304" pitchFamily="18" charset="0"/>
                    </a:rPr>
                    <a:t>Zuschlag Baurecht </a:t>
                  </a:r>
                  <a:r>
                    <a:rPr lang="de-CH" sz="900">
                      <a:effectLst/>
                      <a:latin typeface="Arial Narrow" panose="020B0606020202030204" pitchFamily="34" charset="0"/>
                      <a:ea typeface="Times New Roman" panose="02020603050405020304" pitchFamily="18" charset="0"/>
                      <a:cs typeface="Times New Roman" panose="02020603050405020304" pitchFamily="18" charset="0"/>
                    </a:rPr>
                    <a:t>(oder: Fallback Realisierung durch Stadt)</a:t>
                  </a:r>
                  <a:endParaRPr lang="de-CH" sz="90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15" name="Textfeld 210"/>
                <p:cNvSpPr txBox="1">
                  <a:spLocks/>
                </p:cNvSpPr>
                <p:nvPr/>
              </p:nvSpPr>
              <p:spPr>
                <a:xfrm>
                  <a:off x="609600" y="4491349"/>
                  <a:ext cx="1603198" cy="288058"/>
                </a:xfrm>
                <a:prstGeom prst="rect">
                  <a:avLst/>
                </a:prstGeom>
                <a:solidFill>
                  <a:srgbClr val="FF0000">
                    <a:alpha val="19000"/>
                  </a:srgbClr>
                </a:solidFill>
                <a:ln w="6350">
                  <a:solidFill>
                    <a:srgbClr val="FF0000"/>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200"/>
                    </a:spcBef>
                    <a:spcAft>
                      <a:spcPts val="200"/>
                    </a:spcAft>
                  </a:pPr>
                  <a:r>
                    <a:rPr lang="de-CH" sz="900" b="1">
                      <a:effectLst/>
                      <a:latin typeface="Arial Narrow" panose="020B0606020202030204" pitchFamily="34" charset="0"/>
                      <a:ea typeface="Times New Roman" panose="02020603050405020304" pitchFamily="18" charset="0"/>
                      <a:cs typeface="Times New Roman" panose="02020603050405020304" pitchFamily="18" charset="0"/>
                    </a:rPr>
                    <a:t>Genehmigung Baurechtsvertrag durch GSR</a:t>
                  </a:r>
                  <a:endParaRPr lang="de-CH" sz="90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16" name="Textfeld 211"/>
                <p:cNvSpPr txBox="1">
                  <a:spLocks/>
                </p:cNvSpPr>
                <p:nvPr/>
              </p:nvSpPr>
              <p:spPr>
                <a:xfrm>
                  <a:off x="609600" y="4972635"/>
                  <a:ext cx="1603198" cy="288058"/>
                </a:xfrm>
                <a:prstGeom prst="rect">
                  <a:avLst/>
                </a:prstGeom>
                <a:solidFill>
                  <a:srgbClr val="FF0000">
                    <a:alpha val="19000"/>
                  </a:srgbClr>
                </a:solidFill>
                <a:ln w="6350">
                  <a:solidFill>
                    <a:srgbClr val="FF0000"/>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spcBef>
                      <a:spcPts val="200"/>
                    </a:spcBef>
                    <a:spcAft>
                      <a:spcPts val="200"/>
                    </a:spcAft>
                  </a:pPr>
                  <a:r>
                    <a:rPr lang="de-CH" sz="900" b="1">
                      <a:effectLst/>
                      <a:latin typeface="Arial Narrow" panose="020B0606020202030204" pitchFamily="34" charset="0"/>
                      <a:ea typeface="Times New Roman" panose="02020603050405020304" pitchFamily="18" charset="0"/>
                      <a:cs typeface="Times New Roman" panose="02020603050405020304" pitchFamily="18" charset="0"/>
                    </a:rPr>
                    <a:t>Unterzeichnung Baurechtsvertrag</a:t>
                  </a:r>
                  <a:endParaRPr lang="de-CH" sz="90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17" name="Textfeld 212"/>
                <p:cNvSpPr txBox="1">
                  <a:spLocks/>
                </p:cNvSpPr>
                <p:nvPr/>
              </p:nvSpPr>
              <p:spPr>
                <a:xfrm>
                  <a:off x="609600" y="5453922"/>
                  <a:ext cx="1603198" cy="288058"/>
                </a:xfrm>
                <a:prstGeom prst="rect">
                  <a:avLst/>
                </a:prstGeom>
                <a:solidFill>
                  <a:srgbClr val="FF0000">
                    <a:alpha val="19000"/>
                  </a:srgbClr>
                </a:solidFill>
                <a:ln w="6350">
                  <a:solidFill>
                    <a:srgbClr val="FF0000"/>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200"/>
                    </a:spcBef>
                    <a:spcAft>
                      <a:spcPts val="200"/>
                    </a:spcAft>
                  </a:pPr>
                  <a:r>
                    <a:rPr lang="de-CH" sz="900" b="1">
                      <a:effectLst/>
                      <a:latin typeface="Arial Narrow" panose="020B0606020202030204" pitchFamily="34" charset="0"/>
                      <a:ea typeface="Times New Roman" panose="02020603050405020304" pitchFamily="18" charset="0"/>
                      <a:cs typeface="Times New Roman" panose="02020603050405020304" pitchFamily="18" charset="0"/>
                    </a:rPr>
                    <a:t>Umsetzung Bauprojekt</a:t>
                  </a:r>
                  <a:br>
                    <a:rPr lang="de-CH" sz="900" b="1">
                      <a:effectLst/>
                      <a:latin typeface="Arial Narrow" panose="020B0606020202030204" pitchFamily="34" charset="0"/>
                      <a:ea typeface="Times New Roman" panose="02020603050405020304" pitchFamily="18" charset="0"/>
                      <a:cs typeface="Times New Roman" panose="02020603050405020304" pitchFamily="18" charset="0"/>
                    </a:rPr>
                  </a:br>
                  <a:r>
                    <a:rPr lang="de-CH" sz="900" b="1">
                      <a:effectLst/>
                      <a:latin typeface="Arial Narrow" panose="020B0606020202030204" pitchFamily="34" charset="0"/>
                      <a:ea typeface="Times New Roman" panose="02020603050405020304" pitchFamily="18" charset="0"/>
                      <a:cs typeface="Times New Roman" panose="02020603050405020304" pitchFamily="18" charset="0"/>
                    </a:rPr>
                    <a:t>durch Baurechtsnehmer</a:t>
                  </a:r>
                  <a:endParaRPr lang="de-CH" sz="900">
                    <a:effectLst/>
                    <a:latin typeface="Arial" panose="020B0604020202020204" pitchFamily="34" charset="0"/>
                    <a:ea typeface="Times New Roman" panose="02020603050405020304" pitchFamily="18" charset="0"/>
                    <a:cs typeface="Times New Roman" panose="02020603050405020304" pitchFamily="18" charset="0"/>
                  </a:endParaRPr>
                </a:p>
              </p:txBody>
            </p:sp>
            <p:cxnSp>
              <p:nvCxnSpPr>
                <p:cNvPr id="3" name="Gerade Verbindung mit Pfeil 2"/>
                <p:cNvCxnSpPr>
                  <a:stCxn id="12" idx="2"/>
                  <a:endCxn id="13" idx="0"/>
                </p:cNvCxnSpPr>
                <p:nvPr/>
              </p:nvCxnSpPr>
              <p:spPr bwMode="auto">
                <a:xfrm>
                  <a:off x="1411199" y="3346485"/>
                  <a:ext cx="0" cy="187760"/>
                </a:xfrm>
                <a:prstGeom prst="straightConnector1">
                  <a:avLst/>
                </a:prstGeom>
                <a:ln w="9525">
                  <a:solidFill>
                    <a:schemeClr val="tx1">
                      <a:lumMod val="50000"/>
                      <a:lumOff val="50000"/>
                    </a:schemeClr>
                  </a:solidFill>
                  <a:tailEnd type="triangle"/>
                </a:ln>
                <a:extLst/>
              </p:spPr>
              <p:style>
                <a:lnRef idx="1">
                  <a:schemeClr val="accent1"/>
                </a:lnRef>
                <a:fillRef idx="0">
                  <a:schemeClr val="accent1"/>
                </a:fillRef>
                <a:effectRef idx="0">
                  <a:schemeClr val="accent1"/>
                </a:effectRef>
                <a:fontRef idx="minor">
                  <a:schemeClr val="tx1"/>
                </a:fontRef>
              </p:style>
            </p:cxnSp>
            <p:cxnSp>
              <p:nvCxnSpPr>
                <p:cNvPr id="34" name="Gerade Verbindung mit Pfeil 33"/>
                <p:cNvCxnSpPr/>
                <p:nvPr/>
              </p:nvCxnSpPr>
              <p:spPr bwMode="auto">
                <a:xfrm>
                  <a:off x="1416347" y="3827771"/>
                  <a:ext cx="0" cy="187760"/>
                </a:xfrm>
                <a:prstGeom prst="straightConnector1">
                  <a:avLst/>
                </a:prstGeom>
                <a:ln w="9525">
                  <a:solidFill>
                    <a:schemeClr val="tx1">
                      <a:lumMod val="50000"/>
                      <a:lumOff val="50000"/>
                    </a:schemeClr>
                  </a:solidFill>
                  <a:tailEnd type="triangle"/>
                </a:ln>
                <a:extLst/>
              </p:spPr>
              <p:style>
                <a:lnRef idx="1">
                  <a:schemeClr val="accent1"/>
                </a:lnRef>
                <a:fillRef idx="0">
                  <a:schemeClr val="accent1"/>
                </a:fillRef>
                <a:effectRef idx="0">
                  <a:schemeClr val="accent1"/>
                </a:effectRef>
                <a:fontRef idx="minor">
                  <a:schemeClr val="tx1"/>
                </a:fontRef>
              </p:style>
            </p:cxnSp>
            <p:cxnSp>
              <p:nvCxnSpPr>
                <p:cNvPr id="35" name="Gerade Verbindung mit Pfeil 34"/>
                <p:cNvCxnSpPr/>
                <p:nvPr/>
              </p:nvCxnSpPr>
              <p:spPr bwMode="auto">
                <a:xfrm>
                  <a:off x="1405323" y="4303589"/>
                  <a:ext cx="0" cy="187760"/>
                </a:xfrm>
                <a:prstGeom prst="straightConnector1">
                  <a:avLst/>
                </a:prstGeom>
                <a:ln w="9525">
                  <a:solidFill>
                    <a:schemeClr val="tx1">
                      <a:lumMod val="50000"/>
                      <a:lumOff val="50000"/>
                    </a:schemeClr>
                  </a:solidFill>
                  <a:tailEnd type="triangle"/>
                </a:ln>
                <a:extLst/>
              </p:spPr>
              <p:style>
                <a:lnRef idx="1">
                  <a:schemeClr val="accent1"/>
                </a:lnRef>
                <a:fillRef idx="0">
                  <a:schemeClr val="accent1"/>
                </a:fillRef>
                <a:effectRef idx="0">
                  <a:schemeClr val="accent1"/>
                </a:effectRef>
                <a:fontRef idx="minor">
                  <a:schemeClr val="tx1"/>
                </a:fontRef>
              </p:style>
            </p:cxnSp>
            <p:cxnSp>
              <p:nvCxnSpPr>
                <p:cNvPr id="36" name="Gerade Verbindung mit Pfeil 35"/>
                <p:cNvCxnSpPr/>
                <p:nvPr/>
              </p:nvCxnSpPr>
              <p:spPr bwMode="auto">
                <a:xfrm>
                  <a:off x="1403648" y="4784875"/>
                  <a:ext cx="0" cy="187760"/>
                </a:xfrm>
                <a:prstGeom prst="straightConnector1">
                  <a:avLst/>
                </a:prstGeom>
                <a:ln w="9525">
                  <a:solidFill>
                    <a:schemeClr val="tx1">
                      <a:lumMod val="50000"/>
                      <a:lumOff val="50000"/>
                    </a:schemeClr>
                  </a:solidFill>
                  <a:tailEnd type="triangle"/>
                </a:ln>
                <a:extLst/>
              </p:spPr>
              <p:style>
                <a:lnRef idx="1">
                  <a:schemeClr val="accent1"/>
                </a:lnRef>
                <a:fillRef idx="0">
                  <a:schemeClr val="accent1"/>
                </a:fillRef>
                <a:effectRef idx="0">
                  <a:schemeClr val="accent1"/>
                </a:effectRef>
                <a:fontRef idx="minor">
                  <a:schemeClr val="tx1"/>
                </a:fontRef>
              </p:style>
            </p:cxnSp>
            <p:cxnSp>
              <p:nvCxnSpPr>
                <p:cNvPr id="37" name="Gerade Verbindung mit Pfeil 36"/>
                <p:cNvCxnSpPr/>
                <p:nvPr/>
              </p:nvCxnSpPr>
              <p:spPr bwMode="auto">
                <a:xfrm>
                  <a:off x="1403648" y="5266162"/>
                  <a:ext cx="0" cy="187760"/>
                </a:xfrm>
                <a:prstGeom prst="straightConnector1">
                  <a:avLst/>
                </a:prstGeom>
                <a:ln w="9525">
                  <a:solidFill>
                    <a:schemeClr val="tx1">
                      <a:lumMod val="50000"/>
                      <a:lumOff val="50000"/>
                    </a:schemeClr>
                  </a:solidFill>
                  <a:tailEnd type="triangle"/>
                </a:ln>
                <a:extLst/>
              </p:spPr>
              <p:style>
                <a:lnRef idx="1">
                  <a:schemeClr val="accent1"/>
                </a:lnRef>
                <a:fillRef idx="0">
                  <a:schemeClr val="accent1"/>
                </a:fillRef>
                <a:effectRef idx="0">
                  <a:schemeClr val="accent1"/>
                </a:effectRef>
                <a:fontRef idx="minor">
                  <a:schemeClr val="tx1"/>
                </a:fontRef>
              </p:style>
            </p:cxnSp>
          </p:grpSp>
          <p:sp>
            <p:nvSpPr>
              <p:cNvPr id="53" name="Text Box 5"/>
              <p:cNvSpPr txBox="1">
                <a:spLocks noChangeArrowheads="1"/>
              </p:cNvSpPr>
              <p:nvPr/>
            </p:nvSpPr>
            <p:spPr bwMode="auto">
              <a:xfrm>
                <a:off x="4333231" y="4969444"/>
                <a:ext cx="2349812" cy="11156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0" tIns="0" rIns="0" bIns="0">
                <a:spAutoFit/>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285750" indent="-285750" eaLnBrk="1" hangingPunct="1">
                  <a:spcBef>
                    <a:spcPts val="600"/>
                  </a:spcBef>
                  <a:spcAft>
                    <a:spcPts val="300"/>
                  </a:spcAft>
                  <a:buFont typeface="Symbol" panose="05050102010706020507" pitchFamily="18" charset="2"/>
                  <a:buChar char="-"/>
                  <a:tabLst>
                    <a:tab pos="268288" algn="l"/>
                  </a:tabLst>
                  <a:defRPr/>
                </a:pPr>
                <a:r>
                  <a:rPr lang="de-CH" altLang="de-DE" sz="1400" b="1" dirty="0" smtClean="0">
                    <a:latin typeface="Arial Narrow" panose="020B0606020202030204" pitchFamily="34" charset="0"/>
                    <a:sym typeface="Wingdings 3" panose="05040102010807070707" pitchFamily="18" charset="2"/>
                  </a:rPr>
                  <a:t>Abgabe der Finanzliegen-</a:t>
                </a:r>
                <a:r>
                  <a:rPr lang="de-CH" altLang="de-DE" sz="1400" b="1" dirty="0" err="1" smtClean="0">
                    <a:latin typeface="Arial Narrow" panose="020B0606020202030204" pitchFamily="34" charset="0"/>
                    <a:sym typeface="Wingdings 3" panose="05040102010807070707" pitchFamily="18" charset="2"/>
                  </a:rPr>
                  <a:t>schaften</a:t>
                </a:r>
                <a:r>
                  <a:rPr lang="de-CH" altLang="de-DE" sz="1400" b="1" dirty="0" smtClean="0">
                    <a:latin typeface="Arial Narrow" panose="020B0606020202030204" pitchFamily="34" charset="0"/>
                    <a:sym typeface="Wingdings 3" panose="05040102010807070707" pitchFamily="18" charset="2"/>
                  </a:rPr>
                  <a:t> im Baurecht</a:t>
                </a:r>
              </a:p>
              <a:p>
                <a:pPr marL="539750" lvl="1" indent="-269875" eaLnBrk="1" hangingPunct="1">
                  <a:spcBef>
                    <a:spcPts val="0"/>
                  </a:spcBef>
                  <a:spcAft>
                    <a:spcPts val="300"/>
                  </a:spcAft>
                  <a:buFont typeface="Wingdings 3" panose="05040102010807070707" pitchFamily="18" charset="2"/>
                  <a:buChar char="&quot;"/>
                  <a:tabLst>
                    <a:tab pos="268288" algn="l"/>
                  </a:tabLst>
                  <a:defRPr/>
                </a:pPr>
                <a:r>
                  <a:rPr lang="de-CH" altLang="de-DE" sz="1400" dirty="0" smtClean="0">
                    <a:latin typeface="Arial Narrow" panose="020B0606020202030204" pitchFamily="34" charset="0"/>
                    <a:sym typeface="Wingdings 3" panose="05040102010807070707" pitchFamily="18" charset="2"/>
                  </a:rPr>
                  <a:t>Baurechtsausschreibung auf der Basis von Vorprojekten</a:t>
                </a:r>
              </a:p>
            </p:txBody>
          </p:sp>
        </p:grpSp>
        <p:cxnSp>
          <p:nvCxnSpPr>
            <p:cNvPr id="63" name="Gewinkelte Verbindung 62"/>
            <p:cNvCxnSpPr>
              <a:cxnSpLocks/>
            </p:cNvCxnSpPr>
            <p:nvPr/>
          </p:nvCxnSpPr>
          <p:spPr>
            <a:xfrm rot="16200000" flipH="1" flipV="1">
              <a:off x="1541235" y="2219346"/>
              <a:ext cx="150136" cy="1014850"/>
            </a:xfrm>
            <a:prstGeom prst="bentConnector3">
              <a:avLst>
                <a:gd name="adj1" fmla="val 2250"/>
              </a:avLst>
            </a:prstGeom>
            <a:ln w="952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 name="Gruppieren 1"/>
          <p:cNvGrpSpPr/>
          <p:nvPr/>
        </p:nvGrpSpPr>
        <p:grpSpPr>
          <a:xfrm>
            <a:off x="2127168" y="2536723"/>
            <a:ext cx="4577759" cy="3905846"/>
            <a:chOff x="2127168" y="2536723"/>
            <a:chExt cx="4577759" cy="3905846"/>
          </a:xfrm>
        </p:grpSpPr>
        <p:grpSp>
          <p:nvGrpSpPr>
            <p:cNvPr id="66" name="Gruppieren 65"/>
            <p:cNvGrpSpPr/>
            <p:nvPr/>
          </p:nvGrpSpPr>
          <p:grpSpPr>
            <a:xfrm>
              <a:off x="2127168" y="2536723"/>
              <a:ext cx="4577759" cy="3905846"/>
              <a:chOff x="2127168" y="2536723"/>
              <a:chExt cx="4577759" cy="3905846"/>
            </a:xfrm>
          </p:grpSpPr>
          <p:sp>
            <p:nvSpPr>
              <p:cNvPr id="55" name="Text Box 5"/>
              <p:cNvSpPr txBox="1">
                <a:spLocks noChangeArrowheads="1"/>
              </p:cNvSpPr>
              <p:nvPr/>
            </p:nvSpPr>
            <p:spPr bwMode="auto">
              <a:xfrm>
                <a:off x="4355115" y="2717609"/>
                <a:ext cx="2349812" cy="20544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0" tIns="0" rIns="0" bIns="0">
                <a:spAutoFit/>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285750" indent="-285750" eaLnBrk="1" hangingPunct="1">
                  <a:spcBef>
                    <a:spcPts val="600"/>
                  </a:spcBef>
                  <a:spcAft>
                    <a:spcPts val="300"/>
                  </a:spcAft>
                  <a:buFont typeface="Symbol" panose="05050102010706020507" pitchFamily="18" charset="2"/>
                  <a:buChar char="-"/>
                  <a:tabLst>
                    <a:tab pos="268288" algn="l"/>
                  </a:tabLst>
                  <a:defRPr/>
                </a:pPr>
                <a:r>
                  <a:rPr lang="de-CH" altLang="de-DE" sz="1400" b="1" dirty="0" smtClean="0">
                    <a:latin typeface="Arial Narrow" panose="020B0606020202030204" pitchFamily="34" charset="0"/>
                    <a:sym typeface="Wingdings 3" panose="05040102010807070707" pitchFamily="18" charset="2"/>
                  </a:rPr>
                  <a:t>Evaluation, ob Verwaltungs- </a:t>
                </a:r>
                <a:r>
                  <a:rPr lang="de-CH" altLang="de-DE" sz="1400" b="1" dirty="0" err="1" smtClean="0">
                    <a:latin typeface="Arial Narrow" panose="020B0606020202030204" pitchFamily="34" charset="0"/>
                    <a:sym typeface="Wingdings 3" panose="05040102010807070707" pitchFamily="18" charset="2"/>
                  </a:rPr>
                  <a:t>neubau</a:t>
                </a:r>
                <a:r>
                  <a:rPr lang="de-CH" altLang="de-DE" sz="1400" b="1" dirty="0" smtClean="0">
                    <a:latin typeface="Arial Narrow" panose="020B0606020202030204" pitchFamily="34" charset="0"/>
                    <a:sym typeface="Wingdings 3" panose="05040102010807070707" pitchFamily="18" charset="2"/>
                  </a:rPr>
                  <a:t> sinnvoll ist</a:t>
                </a:r>
              </a:p>
              <a:p>
                <a:pPr marL="539750" lvl="1" indent="-269875" eaLnBrk="1" hangingPunct="1">
                  <a:spcBef>
                    <a:spcPts val="0"/>
                  </a:spcBef>
                  <a:spcAft>
                    <a:spcPts val="300"/>
                  </a:spcAft>
                  <a:buFont typeface="Wingdings 3" panose="05040102010807070707" pitchFamily="18" charset="2"/>
                  <a:buChar char="&quot;"/>
                  <a:tabLst>
                    <a:tab pos="268288" algn="l"/>
                  </a:tabLst>
                  <a:defRPr/>
                </a:pPr>
                <a:r>
                  <a:rPr lang="de-CH" altLang="de-DE" sz="1400" dirty="0">
                    <a:latin typeface="Arial Narrow" panose="020B0606020202030204" pitchFamily="34" charset="0"/>
                    <a:sym typeface="Wingdings 3" panose="05040102010807070707" pitchFamily="18" charset="2"/>
                  </a:rPr>
                  <a:t>Ausarbeitung Vorprojekt für Kostengenauigkeit</a:t>
                </a:r>
              </a:p>
              <a:p>
                <a:pPr marL="539750" lvl="1" indent="-269875" eaLnBrk="1" hangingPunct="1">
                  <a:spcBef>
                    <a:spcPts val="0"/>
                  </a:spcBef>
                  <a:spcAft>
                    <a:spcPts val="300"/>
                  </a:spcAft>
                  <a:buFont typeface="Wingdings 3" panose="05040102010807070707" pitchFamily="18" charset="2"/>
                  <a:buChar char="&quot;"/>
                  <a:tabLst>
                    <a:tab pos="268288" algn="l"/>
                  </a:tabLst>
                  <a:defRPr/>
                </a:pPr>
                <a:r>
                  <a:rPr lang="de-CH" altLang="de-DE" sz="1400" dirty="0" smtClean="0">
                    <a:latin typeface="Arial Narrow" panose="020B0606020202030204" pitchFamily="34" charset="0"/>
                    <a:sym typeface="Wingdings 3" panose="05040102010807070707" pitchFamily="18" charset="2"/>
                  </a:rPr>
                  <a:t>Wirtschaftlichkeitsunter-suchungen </a:t>
                </a:r>
                <a:r>
                  <a:rPr lang="de-CH" altLang="de-DE" sz="1400" dirty="0">
                    <a:latin typeface="Arial Narrow" panose="020B0606020202030204" pitchFamily="34" charset="0"/>
                    <a:sym typeface="Wingdings 3" panose="05040102010807070707" pitchFamily="18" charset="2"/>
                  </a:rPr>
                  <a:t>(</a:t>
                </a:r>
                <a:r>
                  <a:rPr lang="de-CH" altLang="de-DE" sz="1400" dirty="0" smtClean="0">
                    <a:latin typeface="Arial Narrow" panose="020B0606020202030204" pitchFamily="34" charset="0"/>
                    <a:sym typeface="Wingdings 3" panose="05040102010807070707" pitchFamily="18" charset="2"/>
                  </a:rPr>
                  <a:t>Freispielen</a:t>
                </a:r>
                <a:br>
                  <a:rPr lang="de-CH" altLang="de-DE" sz="1400" dirty="0" smtClean="0">
                    <a:latin typeface="Arial Narrow" panose="020B0606020202030204" pitchFamily="34" charset="0"/>
                    <a:sym typeface="Wingdings 3" panose="05040102010807070707" pitchFamily="18" charset="2"/>
                  </a:rPr>
                </a:br>
                <a:r>
                  <a:rPr lang="de-CH" altLang="de-DE" sz="1400" dirty="0" smtClean="0">
                    <a:latin typeface="Arial Narrow" panose="020B0606020202030204" pitchFamily="34" charset="0"/>
                    <a:sym typeface="Wingdings 3" panose="05040102010807070707" pitchFamily="18" charset="2"/>
                  </a:rPr>
                  <a:t>von </a:t>
                </a:r>
                <a:r>
                  <a:rPr lang="de-CH" altLang="de-DE" sz="1400" dirty="0">
                    <a:latin typeface="Arial Narrow" panose="020B0606020202030204" pitchFamily="34" charset="0"/>
                    <a:sym typeface="Wingdings 3" panose="05040102010807070707" pitchFamily="18" charset="2"/>
                  </a:rPr>
                  <a:t>Liegenschaften, Vergleichsmieten)</a:t>
                </a:r>
              </a:p>
              <a:p>
                <a:pPr marL="539750" lvl="1" indent="-269875" eaLnBrk="1" hangingPunct="1">
                  <a:spcBef>
                    <a:spcPts val="0"/>
                  </a:spcBef>
                  <a:spcAft>
                    <a:spcPts val="300"/>
                  </a:spcAft>
                  <a:buFont typeface="Wingdings 3" panose="05040102010807070707" pitchFamily="18" charset="2"/>
                  <a:buChar char="&quot;"/>
                  <a:tabLst>
                    <a:tab pos="268288" algn="l"/>
                  </a:tabLst>
                  <a:defRPr/>
                </a:pPr>
                <a:r>
                  <a:rPr lang="de-CH" altLang="de-DE" sz="1400" dirty="0">
                    <a:latin typeface="Arial Narrow" panose="020B0606020202030204" pitchFamily="34" charset="0"/>
                    <a:sym typeface="Wingdings 3" panose="05040102010807070707" pitchFamily="18" charset="2"/>
                  </a:rPr>
                  <a:t>Investitionsvorlage an GSR</a:t>
                </a:r>
                <a:endParaRPr lang="de-CH" altLang="de-DE" sz="1400" dirty="0">
                  <a:latin typeface="Arial Narrow" panose="020B0606020202030204" pitchFamily="34" charset="0"/>
                </a:endParaRPr>
              </a:p>
            </p:txBody>
          </p:sp>
          <p:grpSp>
            <p:nvGrpSpPr>
              <p:cNvPr id="64" name="Gruppieren 63"/>
              <p:cNvGrpSpPr/>
              <p:nvPr/>
            </p:nvGrpSpPr>
            <p:grpSpPr>
              <a:xfrm>
                <a:off x="2127168" y="2536723"/>
                <a:ext cx="1795864" cy="3905846"/>
                <a:chOff x="2127168" y="2536723"/>
                <a:chExt cx="1795864" cy="3905846"/>
              </a:xfrm>
            </p:grpSpPr>
            <p:grpSp>
              <p:nvGrpSpPr>
                <p:cNvPr id="5" name="Gruppieren 4"/>
                <p:cNvGrpSpPr/>
                <p:nvPr/>
              </p:nvGrpSpPr>
              <p:grpSpPr>
                <a:xfrm>
                  <a:off x="2319834" y="2801912"/>
                  <a:ext cx="1603198" cy="3640657"/>
                  <a:chOff x="2605906" y="3058427"/>
                  <a:chExt cx="1603198" cy="3640657"/>
                </a:xfrm>
              </p:grpSpPr>
              <p:sp>
                <p:nvSpPr>
                  <p:cNvPr id="18" name="Textfeld 213"/>
                  <p:cNvSpPr txBox="1">
                    <a:spLocks/>
                  </p:cNvSpPr>
                  <p:nvPr/>
                </p:nvSpPr>
                <p:spPr>
                  <a:xfrm>
                    <a:off x="2605906" y="3058427"/>
                    <a:ext cx="1603198" cy="288058"/>
                  </a:xfrm>
                  <a:prstGeom prst="rect">
                    <a:avLst/>
                  </a:prstGeom>
                  <a:solidFill>
                    <a:srgbClr val="006600">
                      <a:alpha val="31000"/>
                    </a:srgbClr>
                  </a:solidFill>
                  <a:ln w="6350">
                    <a:solidFill>
                      <a:srgbClr val="006600"/>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spcBef>
                        <a:spcPts val="200"/>
                      </a:spcBef>
                      <a:spcAft>
                        <a:spcPts val="200"/>
                      </a:spcAft>
                    </a:pPr>
                    <a:r>
                      <a:rPr lang="de-CH" sz="900" b="1" dirty="0">
                        <a:effectLst/>
                        <a:latin typeface="Arial Narrow" panose="020B0606020202030204" pitchFamily="34" charset="0"/>
                        <a:ea typeface="Times New Roman" panose="02020603050405020304" pitchFamily="18" charset="0"/>
                        <a:cs typeface="Times New Roman" panose="02020603050405020304" pitchFamily="18" charset="0"/>
                      </a:rPr>
                      <a:t>Ausarbeitung </a:t>
                    </a:r>
                    <a:r>
                      <a:rPr lang="de-CH" sz="900" b="1" dirty="0" smtClean="0">
                        <a:effectLst/>
                        <a:latin typeface="Arial Narrow" panose="020B0606020202030204" pitchFamily="34" charset="0"/>
                        <a:ea typeface="Times New Roman" panose="02020603050405020304" pitchFamily="18" charset="0"/>
                        <a:cs typeface="Times New Roman" panose="02020603050405020304" pitchFamily="18" charset="0"/>
                      </a:rPr>
                      <a:t>Vorprojekt</a:t>
                    </a:r>
                    <a:endParaRPr lang="de-CH" sz="9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19" name="Textfeld 214"/>
                  <p:cNvSpPr txBox="1">
                    <a:spLocks/>
                  </p:cNvSpPr>
                  <p:nvPr/>
                </p:nvSpPr>
                <p:spPr>
                  <a:xfrm>
                    <a:off x="2605906" y="3534245"/>
                    <a:ext cx="1603198" cy="288058"/>
                  </a:xfrm>
                  <a:prstGeom prst="rect">
                    <a:avLst/>
                  </a:prstGeom>
                  <a:solidFill>
                    <a:srgbClr val="006600">
                      <a:alpha val="31000"/>
                    </a:srgbClr>
                  </a:solidFill>
                  <a:ln w="6350">
                    <a:solidFill>
                      <a:srgbClr val="006600"/>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spcBef>
                        <a:spcPts val="200"/>
                      </a:spcBef>
                      <a:spcAft>
                        <a:spcPts val="200"/>
                      </a:spcAft>
                    </a:pPr>
                    <a:r>
                      <a:rPr lang="de-CH" sz="900" b="1" dirty="0" smtClean="0">
                        <a:effectLst/>
                        <a:latin typeface="Arial Narrow" panose="020B0606020202030204" pitchFamily="34" charset="0"/>
                        <a:ea typeface="Times New Roman" panose="02020603050405020304" pitchFamily="18" charset="0"/>
                        <a:cs typeface="Times New Roman" panose="02020603050405020304" pitchFamily="18" charset="0"/>
                      </a:rPr>
                      <a:t>Wirtschaftlichkeitsuntersuchungen</a:t>
                    </a:r>
                    <a:endParaRPr lang="de-CH" sz="9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20" name="Textfeld 215"/>
                  <p:cNvSpPr txBox="1">
                    <a:spLocks/>
                  </p:cNvSpPr>
                  <p:nvPr/>
                </p:nvSpPr>
                <p:spPr>
                  <a:xfrm>
                    <a:off x="2605906" y="4015531"/>
                    <a:ext cx="1603198" cy="288058"/>
                  </a:xfrm>
                  <a:prstGeom prst="rect">
                    <a:avLst/>
                  </a:prstGeom>
                  <a:solidFill>
                    <a:srgbClr val="006600">
                      <a:alpha val="31000"/>
                    </a:srgbClr>
                  </a:solidFill>
                  <a:ln w="6350">
                    <a:solidFill>
                      <a:srgbClr val="006600"/>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spcBef>
                        <a:spcPts val="200"/>
                      </a:spcBef>
                      <a:spcAft>
                        <a:spcPts val="200"/>
                      </a:spcAft>
                    </a:pPr>
                    <a:r>
                      <a:rPr lang="de-CH" sz="900" b="1" dirty="0">
                        <a:effectLst/>
                        <a:latin typeface="Arial Narrow" panose="020B0606020202030204" pitchFamily="34" charset="0"/>
                        <a:ea typeface="Times New Roman" panose="02020603050405020304" pitchFamily="18" charset="0"/>
                        <a:cs typeface="Times New Roman" panose="02020603050405020304" pitchFamily="18" charset="0"/>
                      </a:rPr>
                      <a:t>Evaluation:</a:t>
                    </a:r>
                    <a:br>
                      <a:rPr lang="de-CH" sz="900" b="1" dirty="0">
                        <a:effectLst/>
                        <a:latin typeface="Arial Narrow" panose="020B0606020202030204" pitchFamily="34" charset="0"/>
                        <a:ea typeface="Times New Roman" panose="02020603050405020304" pitchFamily="18" charset="0"/>
                        <a:cs typeface="Times New Roman" panose="02020603050405020304" pitchFamily="18" charset="0"/>
                      </a:rPr>
                    </a:br>
                    <a:r>
                      <a:rPr lang="de-CH" sz="900" b="1" dirty="0">
                        <a:effectLst/>
                        <a:latin typeface="Arial Narrow" panose="020B0606020202030204" pitchFamily="34" charset="0"/>
                        <a:ea typeface="Times New Roman" panose="02020603050405020304" pitchFamily="18" charset="0"/>
                        <a:cs typeface="Times New Roman" panose="02020603050405020304" pitchFamily="18" charset="0"/>
                      </a:rPr>
                      <a:t>Verwaltungsneubau sinnvoll?</a:t>
                    </a:r>
                    <a:endParaRPr lang="de-CH" sz="9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21" name="Textfeld 216"/>
                  <p:cNvSpPr txBox="1">
                    <a:spLocks/>
                  </p:cNvSpPr>
                  <p:nvPr/>
                </p:nvSpPr>
                <p:spPr>
                  <a:xfrm>
                    <a:off x="2605906" y="4491349"/>
                    <a:ext cx="1603198" cy="288058"/>
                  </a:xfrm>
                  <a:prstGeom prst="rect">
                    <a:avLst/>
                  </a:prstGeom>
                  <a:solidFill>
                    <a:srgbClr val="006600">
                      <a:alpha val="31000"/>
                    </a:srgbClr>
                  </a:solidFill>
                  <a:ln w="6350">
                    <a:solidFill>
                      <a:srgbClr val="006600"/>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spcBef>
                        <a:spcPts val="200"/>
                      </a:spcBef>
                      <a:spcAft>
                        <a:spcPts val="200"/>
                      </a:spcAft>
                    </a:pPr>
                    <a:r>
                      <a:rPr lang="de-CH" sz="900" b="1" dirty="0" smtClean="0">
                        <a:effectLst/>
                        <a:latin typeface="Arial Narrow" panose="020B0606020202030204" pitchFamily="34" charset="0"/>
                        <a:ea typeface="Times New Roman" panose="02020603050405020304" pitchFamily="18" charset="0"/>
                        <a:cs typeface="Times New Roman" panose="02020603050405020304" pitchFamily="18" charset="0"/>
                      </a:rPr>
                      <a:t>Erstellen</a:t>
                    </a:r>
                    <a:br>
                      <a:rPr lang="de-CH" sz="900" b="1" dirty="0" smtClean="0">
                        <a:effectLst/>
                        <a:latin typeface="Arial Narrow" panose="020B0606020202030204" pitchFamily="34" charset="0"/>
                        <a:ea typeface="Times New Roman" panose="02020603050405020304" pitchFamily="18" charset="0"/>
                        <a:cs typeface="Times New Roman" panose="02020603050405020304" pitchFamily="18" charset="0"/>
                      </a:rPr>
                    </a:br>
                    <a:r>
                      <a:rPr lang="de-CH" sz="900" b="1" dirty="0" smtClean="0">
                        <a:effectLst/>
                        <a:latin typeface="Arial Narrow" panose="020B0606020202030204" pitchFamily="34" charset="0"/>
                        <a:ea typeface="Times New Roman" panose="02020603050405020304" pitchFamily="18" charset="0"/>
                        <a:cs typeface="Times New Roman" panose="02020603050405020304" pitchFamily="18" charset="0"/>
                      </a:rPr>
                      <a:t>Investitionskredit-Vorlage</a:t>
                    </a:r>
                    <a:endParaRPr lang="de-CH" sz="9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22" name="Textfeld 218"/>
                  <p:cNvSpPr txBox="1">
                    <a:spLocks/>
                  </p:cNvSpPr>
                  <p:nvPr/>
                </p:nvSpPr>
                <p:spPr>
                  <a:xfrm>
                    <a:off x="2605906" y="4972635"/>
                    <a:ext cx="1603198" cy="288058"/>
                  </a:xfrm>
                  <a:prstGeom prst="rect">
                    <a:avLst/>
                  </a:prstGeom>
                  <a:solidFill>
                    <a:srgbClr val="006600">
                      <a:alpha val="31000"/>
                    </a:srgbClr>
                  </a:solidFill>
                  <a:ln w="6350">
                    <a:solidFill>
                      <a:srgbClr val="006600"/>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200"/>
                      </a:spcBef>
                      <a:spcAft>
                        <a:spcPts val="200"/>
                      </a:spcAft>
                    </a:pPr>
                    <a:r>
                      <a:rPr lang="de-CH" sz="900" b="1" dirty="0">
                        <a:effectLst/>
                        <a:latin typeface="Arial Narrow" panose="020B0606020202030204" pitchFamily="34" charset="0"/>
                        <a:ea typeface="Times New Roman" panose="02020603050405020304" pitchFamily="18" charset="0"/>
                        <a:cs typeface="Times New Roman" panose="02020603050405020304" pitchFamily="18" charset="0"/>
                      </a:rPr>
                      <a:t>Beratung und Genehmigung</a:t>
                    </a:r>
                    <a:br>
                      <a:rPr lang="de-CH" sz="900" b="1" dirty="0">
                        <a:effectLst/>
                        <a:latin typeface="Arial Narrow" panose="020B0606020202030204" pitchFamily="34" charset="0"/>
                        <a:ea typeface="Times New Roman" panose="02020603050405020304" pitchFamily="18" charset="0"/>
                        <a:cs typeface="Times New Roman" panose="02020603050405020304" pitchFamily="18" charset="0"/>
                      </a:rPr>
                    </a:br>
                    <a:r>
                      <a:rPr lang="de-CH" sz="900" b="1" dirty="0">
                        <a:effectLst/>
                        <a:latin typeface="Arial Narrow" panose="020B0606020202030204" pitchFamily="34" charset="0"/>
                        <a:ea typeface="Times New Roman" panose="02020603050405020304" pitchFamily="18" charset="0"/>
                        <a:cs typeface="Times New Roman" panose="02020603050405020304" pitchFamily="18" charset="0"/>
                      </a:rPr>
                      <a:t>im GSR</a:t>
                    </a:r>
                    <a:endParaRPr lang="de-CH" sz="9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23" name="Textfeld 219"/>
                  <p:cNvSpPr txBox="1">
                    <a:spLocks/>
                  </p:cNvSpPr>
                  <p:nvPr/>
                </p:nvSpPr>
                <p:spPr>
                  <a:xfrm>
                    <a:off x="2611375" y="5929739"/>
                    <a:ext cx="910515" cy="288058"/>
                  </a:xfrm>
                  <a:prstGeom prst="rect">
                    <a:avLst/>
                  </a:prstGeom>
                  <a:solidFill>
                    <a:srgbClr val="006600">
                      <a:alpha val="31000"/>
                    </a:srgbClr>
                  </a:solidFill>
                  <a:ln w="6350">
                    <a:solidFill>
                      <a:srgbClr val="006600"/>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spcBef>
                        <a:spcPts val="200"/>
                      </a:spcBef>
                      <a:spcAft>
                        <a:spcPts val="200"/>
                      </a:spcAft>
                    </a:pPr>
                    <a:r>
                      <a:rPr lang="de-CH" sz="900" b="1">
                        <a:effectLst/>
                        <a:latin typeface="Arial Narrow" panose="020B0606020202030204" pitchFamily="34" charset="0"/>
                        <a:ea typeface="Times New Roman" panose="02020603050405020304" pitchFamily="18" charset="0"/>
                        <a:cs typeface="Times New Roman" panose="02020603050405020304" pitchFamily="18" charset="0"/>
                      </a:rPr>
                      <a:t>Volksabstimmung</a:t>
                    </a:r>
                    <a:endParaRPr lang="de-CH" sz="90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24" name="Textfeld 220"/>
                  <p:cNvSpPr txBox="1">
                    <a:spLocks/>
                  </p:cNvSpPr>
                  <p:nvPr/>
                </p:nvSpPr>
                <p:spPr>
                  <a:xfrm>
                    <a:off x="2605906" y="6411026"/>
                    <a:ext cx="1603198" cy="288058"/>
                  </a:xfrm>
                  <a:prstGeom prst="rect">
                    <a:avLst/>
                  </a:prstGeom>
                  <a:solidFill>
                    <a:srgbClr val="006600">
                      <a:alpha val="31000"/>
                    </a:srgbClr>
                  </a:solidFill>
                  <a:ln w="6350">
                    <a:solidFill>
                      <a:srgbClr val="006600"/>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200"/>
                      </a:spcBef>
                      <a:spcAft>
                        <a:spcPts val="200"/>
                      </a:spcAft>
                    </a:pPr>
                    <a:r>
                      <a:rPr lang="de-CH" sz="900" b="1">
                        <a:effectLst/>
                        <a:latin typeface="Arial Narrow" panose="020B0606020202030204" pitchFamily="34" charset="0"/>
                        <a:ea typeface="Times New Roman" panose="02020603050405020304" pitchFamily="18" charset="0"/>
                        <a:cs typeface="Times New Roman" panose="02020603050405020304" pitchFamily="18" charset="0"/>
                      </a:rPr>
                      <a:t>Baueingabe, Bauprojekt,</a:t>
                    </a:r>
                    <a:br>
                      <a:rPr lang="de-CH" sz="900" b="1">
                        <a:effectLst/>
                        <a:latin typeface="Arial Narrow" panose="020B0606020202030204" pitchFamily="34" charset="0"/>
                        <a:ea typeface="Times New Roman" panose="02020603050405020304" pitchFamily="18" charset="0"/>
                        <a:cs typeface="Times New Roman" panose="02020603050405020304" pitchFamily="18" charset="0"/>
                      </a:rPr>
                    </a:br>
                    <a:r>
                      <a:rPr lang="de-CH" sz="900" b="1">
                        <a:effectLst/>
                        <a:latin typeface="Arial Narrow" panose="020B0606020202030204" pitchFamily="34" charset="0"/>
                        <a:ea typeface="Times New Roman" panose="02020603050405020304" pitchFamily="18" charset="0"/>
                        <a:cs typeface="Times New Roman" panose="02020603050405020304" pitchFamily="18" charset="0"/>
                      </a:rPr>
                      <a:t>Umsetzung</a:t>
                    </a:r>
                    <a:endParaRPr lang="de-CH" sz="900">
                      <a:effectLst/>
                      <a:latin typeface="Arial" panose="020B0604020202020204" pitchFamily="34" charset="0"/>
                      <a:ea typeface="Times New Roman" panose="02020603050405020304" pitchFamily="18" charset="0"/>
                      <a:cs typeface="Times New Roman" panose="02020603050405020304" pitchFamily="18" charset="0"/>
                    </a:endParaRPr>
                  </a:p>
                </p:txBody>
              </p:sp>
              <p:cxnSp>
                <p:nvCxnSpPr>
                  <p:cNvPr id="25" name="Gewinkelte Verbindung 24"/>
                  <p:cNvCxnSpPr>
                    <a:cxnSpLocks/>
                  </p:cNvCxnSpPr>
                  <p:nvPr/>
                </p:nvCxnSpPr>
                <p:spPr>
                  <a:xfrm rot="5400000">
                    <a:off x="2909464" y="5423836"/>
                    <a:ext cx="668742" cy="361356"/>
                  </a:xfrm>
                  <a:prstGeom prst="bentConnector3">
                    <a:avLst>
                      <a:gd name="adj1" fmla="val 67075"/>
                    </a:avLst>
                  </a:prstGeom>
                  <a:ln w="952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 name="Gewinkelte Verbindung 25"/>
                  <p:cNvCxnSpPr>
                    <a:cxnSpLocks/>
                  </p:cNvCxnSpPr>
                  <p:nvPr/>
                </p:nvCxnSpPr>
                <p:spPr>
                  <a:xfrm rot="5400000" flipV="1">
                    <a:off x="3295052" y="5847695"/>
                    <a:ext cx="692662" cy="426502"/>
                  </a:xfrm>
                  <a:prstGeom prst="bentConnector3">
                    <a:avLst>
                      <a:gd name="adj1" fmla="val 219"/>
                    </a:avLst>
                  </a:prstGeom>
                  <a:ln w="952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7" name="Textfeld 239"/>
                  <p:cNvSpPr txBox="1">
                    <a:spLocks/>
                  </p:cNvSpPr>
                  <p:nvPr/>
                </p:nvSpPr>
                <p:spPr>
                  <a:xfrm>
                    <a:off x="2743977" y="5545691"/>
                    <a:ext cx="628320" cy="229721"/>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r">
                      <a:spcBef>
                        <a:spcPts val="200"/>
                      </a:spcBef>
                      <a:spcAft>
                        <a:spcPts val="200"/>
                      </a:spcAft>
                    </a:pPr>
                    <a:r>
                      <a:rPr lang="de-CH" sz="900" dirty="0" smtClean="0">
                        <a:effectLst/>
                        <a:latin typeface="Arial Narrow" panose="020B0606020202030204" pitchFamily="34" charset="0"/>
                        <a:ea typeface="Times New Roman" panose="02020603050405020304" pitchFamily="18" charset="0"/>
                        <a:cs typeface="Times New Roman" panose="02020603050405020304" pitchFamily="18" charset="0"/>
                      </a:rPr>
                      <a:t>Referendum</a:t>
                    </a:r>
                    <a:endParaRPr lang="de-CH" sz="900" dirty="0">
                      <a:effectLst/>
                      <a:latin typeface="Arial" panose="020B0604020202020204" pitchFamily="34" charset="0"/>
                      <a:ea typeface="Times New Roman" panose="02020603050405020304" pitchFamily="18" charset="0"/>
                      <a:cs typeface="Times New Roman" panose="02020603050405020304" pitchFamily="18" charset="0"/>
                    </a:endParaRPr>
                  </a:p>
                </p:txBody>
              </p:sp>
              <p:cxnSp>
                <p:nvCxnSpPr>
                  <p:cNvPr id="38" name="Gerade Verbindung mit Pfeil 37"/>
                  <p:cNvCxnSpPr/>
                  <p:nvPr/>
                </p:nvCxnSpPr>
                <p:spPr bwMode="auto">
                  <a:xfrm>
                    <a:off x="3424513" y="3346485"/>
                    <a:ext cx="0" cy="187760"/>
                  </a:xfrm>
                  <a:prstGeom prst="straightConnector1">
                    <a:avLst/>
                  </a:prstGeom>
                  <a:ln w="9525">
                    <a:solidFill>
                      <a:schemeClr val="tx1">
                        <a:lumMod val="50000"/>
                        <a:lumOff val="50000"/>
                      </a:schemeClr>
                    </a:solidFill>
                    <a:tailEnd type="triangle"/>
                  </a:ln>
                  <a:extLst/>
                </p:spPr>
                <p:style>
                  <a:lnRef idx="1">
                    <a:schemeClr val="accent1"/>
                  </a:lnRef>
                  <a:fillRef idx="0">
                    <a:schemeClr val="accent1"/>
                  </a:fillRef>
                  <a:effectRef idx="0">
                    <a:schemeClr val="accent1"/>
                  </a:effectRef>
                  <a:fontRef idx="minor">
                    <a:schemeClr val="tx1"/>
                  </a:fontRef>
                </p:style>
              </p:cxnSp>
              <p:cxnSp>
                <p:nvCxnSpPr>
                  <p:cNvPr id="39" name="Gerade Verbindung mit Pfeil 38"/>
                  <p:cNvCxnSpPr/>
                  <p:nvPr/>
                </p:nvCxnSpPr>
                <p:spPr bwMode="auto">
                  <a:xfrm>
                    <a:off x="3426012" y="3822303"/>
                    <a:ext cx="0" cy="187760"/>
                  </a:xfrm>
                  <a:prstGeom prst="straightConnector1">
                    <a:avLst/>
                  </a:prstGeom>
                  <a:ln w="9525">
                    <a:solidFill>
                      <a:schemeClr val="tx1">
                        <a:lumMod val="50000"/>
                        <a:lumOff val="50000"/>
                      </a:schemeClr>
                    </a:solidFill>
                    <a:tailEnd type="triangle"/>
                  </a:ln>
                  <a:extLst/>
                </p:spPr>
                <p:style>
                  <a:lnRef idx="1">
                    <a:schemeClr val="accent1"/>
                  </a:lnRef>
                  <a:fillRef idx="0">
                    <a:schemeClr val="accent1"/>
                  </a:fillRef>
                  <a:effectRef idx="0">
                    <a:schemeClr val="accent1"/>
                  </a:effectRef>
                  <a:fontRef idx="minor">
                    <a:schemeClr val="tx1"/>
                  </a:fontRef>
                </p:style>
              </p:cxnSp>
              <p:cxnSp>
                <p:nvCxnSpPr>
                  <p:cNvPr id="40" name="Gerade Verbindung mit Pfeil 39"/>
                  <p:cNvCxnSpPr/>
                  <p:nvPr/>
                </p:nvCxnSpPr>
                <p:spPr bwMode="auto">
                  <a:xfrm>
                    <a:off x="3424513" y="4303589"/>
                    <a:ext cx="0" cy="187760"/>
                  </a:xfrm>
                  <a:prstGeom prst="straightConnector1">
                    <a:avLst/>
                  </a:prstGeom>
                  <a:ln w="9525">
                    <a:solidFill>
                      <a:schemeClr val="tx1">
                        <a:lumMod val="50000"/>
                        <a:lumOff val="50000"/>
                      </a:schemeClr>
                    </a:solidFill>
                    <a:tailEnd type="triangle"/>
                  </a:ln>
                  <a:extLst/>
                </p:spPr>
                <p:style>
                  <a:lnRef idx="1">
                    <a:schemeClr val="accent1"/>
                  </a:lnRef>
                  <a:fillRef idx="0">
                    <a:schemeClr val="accent1"/>
                  </a:fillRef>
                  <a:effectRef idx="0">
                    <a:schemeClr val="accent1"/>
                  </a:effectRef>
                  <a:fontRef idx="minor">
                    <a:schemeClr val="tx1"/>
                  </a:fontRef>
                </p:style>
              </p:cxnSp>
              <p:cxnSp>
                <p:nvCxnSpPr>
                  <p:cNvPr id="41" name="Gerade Verbindung mit Pfeil 40"/>
                  <p:cNvCxnSpPr/>
                  <p:nvPr/>
                </p:nvCxnSpPr>
                <p:spPr bwMode="auto">
                  <a:xfrm>
                    <a:off x="3424513" y="4784875"/>
                    <a:ext cx="0" cy="187760"/>
                  </a:xfrm>
                  <a:prstGeom prst="straightConnector1">
                    <a:avLst/>
                  </a:prstGeom>
                  <a:ln w="9525">
                    <a:solidFill>
                      <a:schemeClr val="tx1">
                        <a:lumMod val="50000"/>
                        <a:lumOff val="50000"/>
                      </a:schemeClr>
                    </a:solidFill>
                    <a:tailEnd type="triangle"/>
                  </a:ln>
                  <a:extLst/>
                </p:spPr>
                <p:style>
                  <a:lnRef idx="1">
                    <a:schemeClr val="accent1"/>
                  </a:lnRef>
                  <a:fillRef idx="0">
                    <a:schemeClr val="accent1"/>
                  </a:fillRef>
                  <a:effectRef idx="0">
                    <a:schemeClr val="accent1"/>
                  </a:effectRef>
                  <a:fontRef idx="minor">
                    <a:schemeClr val="tx1"/>
                  </a:fontRef>
                </p:style>
              </p:cxnSp>
            </p:grpSp>
            <p:cxnSp>
              <p:nvCxnSpPr>
                <p:cNvPr id="61" name="Gewinkelte Verbindung 60"/>
                <p:cNvCxnSpPr>
                  <a:cxnSpLocks/>
                </p:cNvCxnSpPr>
                <p:nvPr/>
              </p:nvCxnSpPr>
              <p:spPr>
                <a:xfrm rot="16200000" flipH="1">
                  <a:off x="2496417" y="2167474"/>
                  <a:ext cx="266174" cy="1004671"/>
                </a:xfrm>
                <a:prstGeom prst="bentConnector3">
                  <a:avLst>
                    <a:gd name="adj1" fmla="val 44836"/>
                  </a:avLst>
                </a:prstGeom>
                <a:ln w="952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grpSp>
        </p:grpSp>
        <p:cxnSp>
          <p:nvCxnSpPr>
            <p:cNvPr id="54" name="Gerade Verbindung mit Pfeil 53"/>
            <p:cNvCxnSpPr/>
            <p:nvPr/>
          </p:nvCxnSpPr>
          <p:spPr bwMode="auto">
            <a:xfrm>
              <a:off x="2768135" y="5971257"/>
              <a:ext cx="0" cy="187760"/>
            </a:xfrm>
            <a:prstGeom prst="straightConnector1">
              <a:avLst/>
            </a:prstGeom>
            <a:ln w="9525">
              <a:solidFill>
                <a:schemeClr val="tx1">
                  <a:lumMod val="50000"/>
                  <a:lumOff val="50000"/>
                </a:schemeClr>
              </a:solidFill>
              <a:tailEnd type="triangle"/>
            </a:ln>
            <a:extLst/>
          </p:spPr>
          <p:style>
            <a:lnRef idx="1">
              <a:schemeClr val="accent1"/>
            </a:lnRef>
            <a:fillRef idx="0">
              <a:schemeClr val="accent1"/>
            </a:fillRef>
            <a:effectRef idx="0">
              <a:schemeClr val="accent1"/>
            </a:effectRef>
            <a:fontRef idx="minor">
              <a:schemeClr val="tx1"/>
            </a:fontRef>
          </p:style>
        </p:cxnSp>
      </p:grpSp>
      <p:sp>
        <p:nvSpPr>
          <p:cNvPr id="57" name="Textfeld 56"/>
          <p:cNvSpPr txBox="1"/>
          <p:nvPr/>
        </p:nvSpPr>
        <p:spPr>
          <a:xfrm>
            <a:off x="7164288" y="476672"/>
            <a:ext cx="1677488" cy="234286"/>
          </a:xfrm>
          <a:prstGeom prst="rect">
            <a:avLst/>
          </a:prstGeom>
          <a:noFill/>
          <a:ln>
            <a:noFill/>
          </a:ln>
        </p:spPr>
        <p:txBody>
          <a:bodyPr wrap="square" lIns="36000" tIns="36000" rIns="0" bIns="36000" rtlCol="0">
            <a:spAutoFit/>
          </a:bodyPr>
          <a:lstStyle>
            <a:defPPr>
              <a:defRPr lang="de-DE"/>
            </a:defPPr>
            <a:lvl1pPr algn="r">
              <a:defRPr sz="1050">
                <a:solidFill>
                  <a:srgbClr val="0070C0"/>
                </a:solidFill>
              </a:defRPr>
            </a:lvl1pPr>
          </a:lstStyle>
          <a:p>
            <a:r>
              <a:rPr lang="de-CH" sz="1000" dirty="0">
                <a:sym typeface="Webdings" panose="05030102010509060703" pitchFamily="18" charset="2"/>
              </a:rPr>
              <a:t> </a:t>
            </a:r>
            <a:r>
              <a:rPr lang="de-CH" sz="1000" dirty="0" smtClean="0">
                <a:sym typeface="Webdings" panose="05030102010509060703" pitchFamily="18" charset="2"/>
              </a:rPr>
              <a:t>Daniel Preisig</a:t>
            </a:r>
            <a:endParaRPr lang="de-CH" sz="1000" dirty="0"/>
          </a:p>
        </p:txBody>
      </p:sp>
    </p:spTree>
    <p:extLst>
      <p:ext uri="{BB962C8B-B14F-4D97-AF65-F5344CB8AC3E}">
        <p14:creationId xmlns:p14="http://schemas.microsoft.com/office/powerpoint/2010/main" val="1362998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65"/>
                                        </p:tgtEl>
                                        <p:attrNameLst>
                                          <p:attrName>style.visibility</p:attrName>
                                        </p:attrNameLst>
                                      </p:cBhvr>
                                      <p:to>
                                        <p:strVal val="visible"/>
                                      </p:to>
                                    </p:set>
                                    <p:animEffect transition="in" filter="wipe(up)">
                                      <p:cBhvr>
                                        <p:cTn id="17" dur="500"/>
                                        <p:tgtEl>
                                          <p:spTgt spid="6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9"/>
                                        </p:tgtEl>
                                        <p:attrNameLst>
                                          <p:attrName>style.visibility</p:attrName>
                                        </p:attrNameLst>
                                      </p:cBhvr>
                                      <p:to>
                                        <p:strVal val="visible"/>
                                      </p:to>
                                    </p:set>
                                    <p:animEffect transition="in" filter="wipe(left)">
                                      <p:cBhvr>
                                        <p:cTn id="22"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rotWithShape="1">
          <a:blip r:embed="rId3"/>
          <a:srcRect b="25954"/>
          <a:stretch/>
        </p:blipFill>
        <p:spPr>
          <a:xfrm>
            <a:off x="395536" y="2132857"/>
            <a:ext cx="4392488" cy="4161304"/>
          </a:xfrm>
          <a:prstGeom prst="rect">
            <a:avLst/>
          </a:prstGeom>
        </p:spPr>
      </p:pic>
      <p:sp>
        <p:nvSpPr>
          <p:cNvPr id="7" name="Text Box 6"/>
          <p:cNvSpPr txBox="1">
            <a:spLocks noChangeArrowheads="1"/>
          </p:cNvSpPr>
          <p:nvPr/>
        </p:nvSpPr>
        <p:spPr bwMode="auto">
          <a:xfrm>
            <a:off x="609600" y="914865"/>
            <a:ext cx="705802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ts val="0"/>
              </a:spcBef>
              <a:spcAft>
                <a:spcPts val="400"/>
              </a:spcAft>
            </a:pPr>
            <a:r>
              <a:rPr lang="de-DE" altLang="de-DE" b="1" dirty="0" smtClean="0">
                <a:solidFill>
                  <a:schemeClr val="bg1"/>
                </a:solidFill>
              </a:rPr>
              <a:t>Sanierungsstrategie </a:t>
            </a:r>
            <a:r>
              <a:rPr lang="de-DE" altLang="de-DE" b="1" dirty="0" err="1" smtClean="0">
                <a:solidFill>
                  <a:schemeClr val="bg1"/>
                </a:solidFill>
              </a:rPr>
              <a:t>Stadthausgeviert</a:t>
            </a:r>
            <a:r>
              <a:rPr lang="de-DE" altLang="de-DE" b="1" dirty="0" smtClean="0">
                <a:solidFill>
                  <a:schemeClr val="bg1"/>
                </a:solidFill>
              </a:rPr>
              <a:t/>
            </a:r>
            <a:br>
              <a:rPr lang="de-DE" altLang="de-DE" b="1" dirty="0" smtClean="0">
                <a:solidFill>
                  <a:schemeClr val="bg1"/>
                </a:solidFill>
              </a:rPr>
            </a:br>
            <a:r>
              <a:rPr lang="de-DE" altLang="de-DE" dirty="0" smtClean="0">
                <a:solidFill>
                  <a:schemeClr val="bg1"/>
                </a:solidFill>
              </a:rPr>
              <a:t>Anträge an den </a:t>
            </a:r>
            <a:r>
              <a:rPr lang="de-DE" altLang="de-DE" dirty="0" err="1" smtClean="0">
                <a:solidFill>
                  <a:schemeClr val="bg1"/>
                </a:solidFill>
              </a:rPr>
              <a:t>Grossen</a:t>
            </a:r>
            <a:r>
              <a:rPr lang="de-DE" altLang="de-DE" dirty="0" smtClean="0">
                <a:solidFill>
                  <a:schemeClr val="bg1"/>
                </a:solidFill>
              </a:rPr>
              <a:t> Stadtrat</a:t>
            </a:r>
            <a:endParaRPr lang="de-DE" altLang="de-DE" dirty="0">
              <a:solidFill>
                <a:schemeClr val="bg1"/>
              </a:solidFill>
            </a:endParaRPr>
          </a:p>
        </p:txBody>
      </p:sp>
      <p:sp>
        <p:nvSpPr>
          <p:cNvPr id="6" name="Textfeld 5"/>
          <p:cNvSpPr txBox="1"/>
          <p:nvPr/>
        </p:nvSpPr>
        <p:spPr>
          <a:xfrm>
            <a:off x="7164288" y="476672"/>
            <a:ext cx="1677488" cy="234286"/>
          </a:xfrm>
          <a:prstGeom prst="rect">
            <a:avLst/>
          </a:prstGeom>
          <a:noFill/>
          <a:ln>
            <a:noFill/>
          </a:ln>
        </p:spPr>
        <p:txBody>
          <a:bodyPr wrap="square" lIns="36000" tIns="36000" rIns="0" bIns="36000" rtlCol="0">
            <a:spAutoFit/>
          </a:bodyPr>
          <a:lstStyle>
            <a:defPPr>
              <a:defRPr lang="de-DE"/>
            </a:defPPr>
            <a:lvl1pPr algn="r">
              <a:defRPr sz="1050">
                <a:solidFill>
                  <a:srgbClr val="0070C0"/>
                </a:solidFill>
              </a:defRPr>
            </a:lvl1pPr>
          </a:lstStyle>
          <a:p>
            <a:r>
              <a:rPr lang="de-CH" sz="1000" dirty="0">
                <a:sym typeface="Webdings" panose="05030102010509060703" pitchFamily="18" charset="2"/>
              </a:rPr>
              <a:t> </a:t>
            </a:r>
            <a:r>
              <a:rPr lang="de-CH" sz="1000" dirty="0" smtClean="0">
                <a:sym typeface="Webdings" panose="05030102010509060703" pitchFamily="18" charset="2"/>
              </a:rPr>
              <a:t>Daniel Preisig</a:t>
            </a:r>
            <a:endParaRPr lang="de-CH" sz="1000" dirty="0"/>
          </a:p>
        </p:txBody>
      </p:sp>
      <p:sp>
        <p:nvSpPr>
          <p:cNvPr id="57" name="Text Box 5"/>
          <p:cNvSpPr txBox="1">
            <a:spLocks noChangeArrowheads="1"/>
          </p:cNvSpPr>
          <p:nvPr/>
        </p:nvSpPr>
        <p:spPr bwMode="auto">
          <a:xfrm>
            <a:off x="539552" y="6444264"/>
            <a:ext cx="3240360" cy="1231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0" tIns="0" rIns="0" bIns="0">
            <a:spAutoFit/>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indent="0" eaLnBrk="1" hangingPunct="1">
              <a:spcBef>
                <a:spcPts val="600"/>
              </a:spcBef>
              <a:spcAft>
                <a:spcPts val="600"/>
              </a:spcAft>
              <a:tabLst>
                <a:tab pos="176213" algn="l"/>
              </a:tabLst>
              <a:defRPr/>
            </a:pPr>
            <a:r>
              <a:rPr lang="de-CH" altLang="de-DE" sz="800" dirty="0" smtClean="0">
                <a:latin typeface="Arial Narrow" panose="020B0606020202030204" pitchFamily="34" charset="0"/>
                <a:sym typeface="Wingdings 3" panose="05040102010807070707" pitchFamily="18" charset="2"/>
              </a:rPr>
              <a:t>Bericht und Antrag der Spezialkommission vom 2. Mai 2016, Seite 4</a:t>
            </a:r>
            <a:endParaRPr lang="de-CH" altLang="de-DE" sz="800" dirty="0" smtClean="0">
              <a:latin typeface="Arial Narrow" panose="020B0606020202030204" pitchFamily="34" charset="0"/>
            </a:endParaRPr>
          </a:p>
        </p:txBody>
      </p:sp>
      <p:sp>
        <p:nvSpPr>
          <p:cNvPr id="62" name="Rechteckige Legende 61"/>
          <p:cNvSpPr/>
          <p:nvPr/>
        </p:nvSpPr>
        <p:spPr>
          <a:xfrm>
            <a:off x="5242721" y="3429000"/>
            <a:ext cx="3598971" cy="720080"/>
          </a:xfrm>
          <a:prstGeom prst="wedgeRectCallout">
            <a:avLst>
              <a:gd name="adj1" fmla="val -68900"/>
              <a:gd name="adj2" fmla="val 9864"/>
            </a:avLst>
          </a:prstGeom>
          <a:solidFill>
            <a:schemeClr val="tx1">
              <a:lumMod val="50000"/>
              <a:lumOff val="50000"/>
              <a:alpha val="6000"/>
            </a:schemeClr>
          </a:solid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36000" rIns="36000" bIns="36000" numCol="1" spcCol="0" rtlCol="0" fromWordArt="0" anchor="t" anchorCtr="0" forceAA="0" compatLnSpc="1">
            <a:prstTxWarp prst="textNoShape">
              <a:avLst/>
            </a:prstTxWarp>
            <a:noAutofit/>
          </a:bodyPr>
          <a:lstStyle/>
          <a:p>
            <a:pPr algn="l">
              <a:spcBef>
                <a:spcPts val="300"/>
              </a:spcBef>
              <a:spcAft>
                <a:spcPts val="0"/>
              </a:spcAft>
            </a:pPr>
            <a:r>
              <a:rPr lang="de-CH" sz="1200" b="1"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Finanzliegenschaften-Teil:</a:t>
            </a:r>
            <a:br>
              <a:rPr lang="de-CH" sz="1200" b="1"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br>
            <a:r>
              <a:rPr lang="de-CH" sz="1200" b="1"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Beauftragung für Baurechtsausschreibung</a:t>
            </a:r>
            <a:br>
              <a:rPr lang="de-CH" sz="1200" b="1"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br>
            <a:r>
              <a:rPr lang="de-CH" sz="1200" b="1"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Kredit für notwendige Grundlagen: 470’000 Franken</a:t>
            </a:r>
            <a:endParaRPr lang="de-CH" sz="1800" i="1"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67" name="Rechteckige Legende 66"/>
          <p:cNvSpPr/>
          <p:nvPr/>
        </p:nvSpPr>
        <p:spPr>
          <a:xfrm>
            <a:off x="5242720" y="4437111"/>
            <a:ext cx="3598971" cy="1487440"/>
          </a:xfrm>
          <a:prstGeom prst="wedgeRectCallout">
            <a:avLst>
              <a:gd name="adj1" fmla="val -71406"/>
              <a:gd name="adj2" fmla="val -2922"/>
            </a:avLst>
          </a:prstGeom>
          <a:solidFill>
            <a:schemeClr val="tx1">
              <a:lumMod val="50000"/>
              <a:lumOff val="50000"/>
              <a:alpha val="6000"/>
            </a:schemeClr>
          </a:solid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36000" rIns="36000" bIns="36000" numCol="1" spcCol="0" rtlCol="0" fromWordArt="0" anchor="t" anchorCtr="0" forceAA="0" compatLnSpc="1">
            <a:prstTxWarp prst="textNoShape">
              <a:avLst/>
            </a:prstTxWarp>
            <a:noAutofit/>
          </a:bodyPr>
          <a:lstStyle/>
          <a:p>
            <a:pPr algn="l">
              <a:spcBef>
                <a:spcPts val="300"/>
              </a:spcBef>
              <a:spcAft>
                <a:spcPts val="0"/>
              </a:spcAft>
              <a:tabLst>
                <a:tab pos="182563" algn="l"/>
              </a:tabLst>
            </a:pPr>
            <a:r>
              <a:rPr lang="de-CH" sz="1200" b="1"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Verwaltungsliegenschaften-Teil:</a:t>
            </a:r>
            <a:br>
              <a:rPr lang="de-CH" sz="1200" b="1"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br>
            <a:r>
              <a:rPr lang="de-CH" sz="1200" b="1"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Weiterentwicklung Projekt in den Varianten</a:t>
            </a:r>
            <a:br>
              <a:rPr lang="de-CH" sz="1200" b="1"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br>
            <a:r>
              <a:rPr lang="de-CH" sz="1200" b="1"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ohne Verwaltungsneubau</a:t>
            </a:r>
            <a:br>
              <a:rPr lang="de-CH" sz="1200" b="1"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br>
            <a:r>
              <a:rPr lang="de-CH" sz="1200" b="1"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mit Verwaltungsneubau</a:t>
            </a:r>
            <a:br>
              <a:rPr lang="de-CH" sz="1200" b="1"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br>
            <a:r>
              <a:rPr lang="de-CH" sz="1200" b="1" dirty="0" smtClean="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	- zweigeschossiger Verwaltungsneubau</a:t>
            </a:r>
            <a:br>
              <a:rPr lang="de-CH" sz="1200" b="1" dirty="0" smtClean="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br>
            <a:r>
              <a:rPr lang="de-CH" sz="1200" b="1" dirty="0" smtClean="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	- viergeschossiger Verwaltungsneubau</a:t>
            </a:r>
            <a:r>
              <a:rPr lang="de-CH" sz="1200" b="1"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r>
            <a:br>
              <a:rPr lang="de-CH" sz="1200" b="1"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br>
            <a:r>
              <a:rPr lang="de-CH" sz="1200" b="1"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Kredit für Projektierung: 357’000 Franken</a:t>
            </a:r>
            <a:endParaRPr lang="de-CH" sz="1800" i="1"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1847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fade">
                                      <p:cBhvr>
                                        <p:cTn id="7" dur="500"/>
                                        <p:tgtEl>
                                          <p:spTgt spid="6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7"/>
                                        </p:tgtEl>
                                        <p:attrNameLst>
                                          <p:attrName>style.visibility</p:attrName>
                                        </p:attrNameLst>
                                      </p:cBhvr>
                                      <p:to>
                                        <p:strVal val="visible"/>
                                      </p:to>
                                    </p:set>
                                    <p:animEffect transition="in" filter="fade">
                                      <p:cBhvr>
                                        <p:cTn id="12"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6"/>
          <p:cNvSpPr txBox="1">
            <a:spLocks noChangeArrowheads="1"/>
          </p:cNvSpPr>
          <p:nvPr/>
        </p:nvSpPr>
        <p:spPr bwMode="auto">
          <a:xfrm>
            <a:off x="609600" y="914865"/>
            <a:ext cx="705802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ts val="0"/>
              </a:spcBef>
              <a:spcAft>
                <a:spcPts val="400"/>
              </a:spcAft>
            </a:pPr>
            <a:r>
              <a:rPr lang="de-DE" altLang="de-DE" b="1" dirty="0" smtClean="0">
                <a:solidFill>
                  <a:schemeClr val="bg1"/>
                </a:solidFill>
              </a:rPr>
              <a:t>Sanierungsstrategie </a:t>
            </a:r>
            <a:r>
              <a:rPr lang="de-DE" altLang="de-DE" b="1" dirty="0" err="1" smtClean="0">
                <a:solidFill>
                  <a:schemeClr val="bg1"/>
                </a:solidFill>
              </a:rPr>
              <a:t>Stadthausgeviert</a:t>
            </a:r>
            <a:r>
              <a:rPr lang="de-DE" altLang="de-DE" b="1" dirty="0" smtClean="0">
                <a:solidFill>
                  <a:schemeClr val="bg1"/>
                </a:solidFill>
              </a:rPr>
              <a:t/>
            </a:r>
            <a:br>
              <a:rPr lang="de-DE" altLang="de-DE" b="1" dirty="0" smtClean="0">
                <a:solidFill>
                  <a:schemeClr val="bg1"/>
                </a:solidFill>
              </a:rPr>
            </a:br>
            <a:r>
              <a:rPr lang="de-DE" altLang="de-DE" dirty="0" smtClean="0">
                <a:solidFill>
                  <a:schemeClr val="bg1"/>
                </a:solidFill>
              </a:rPr>
              <a:t>Übersicht</a:t>
            </a:r>
            <a:endParaRPr lang="de-DE" altLang="de-DE" dirty="0">
              <a:solidFill>
                <a:schemeClr val="bg1"/>
              </a:solidFill>
            </a:endParaRPr>
          </a:p>
        </p:txBody>
      </p:sp>
      <p:sp>
        <p:nvSpPr>
          <p:cNvPr id="8" name="Text Box 4"/>
          <p:cNvSpPr txBox="1">
            <a:spLocks noChangeArrowheads="1"/>
          </p:cNvSpPr>
          <p:nvPr/>
        </p:nvSpPr>
        <p:spPr bwMode="auto">
          <a:xfrm>
            <a:off x="2915816" y="2286000"/>
            <a:ext cx="3888432" cy="2303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342900" indent="-342900">
              <a:spcBef>
                <a:spcPts val="1000"/>
              </a:spcBef>
              <a:spcAft>
                <a:spcPts val="0"/>
              </a:spcAft>
              <a:buClr>
                <a:schemeClr val="bg1">
                  <a:lumMod val="50000"/>
                </a:schemeClr>
              </a:buClr>
              <a:buAutoNum type="arabicPeriod"/>
            </a:pPr>
            <a:r>
              <a:rPr lang="de-CH" altLang="de-DE" sz="1800" dirty="0" smtClean="0">
                <a:solidFill>
                  <a:schemeClr val="tx1">
                    <a:lumMod val="75000"/>
                    <a:lumOff val="25000"/>
                  </a:schemeClr>
                </a:solidFill>
              </a:rPr>
              <a:t>Ausgangslage</a:t>
            </a:r>
            <a:endParaRPr lang="de-CH" altLang="de-DE" sz="1800" dirty="0">
              <a:solidFill>
                <a:schemeClr val="tx1">
                  <a:lumMod val="75000"/>
                  <a:lumOff val="25000"/>
                </a:schemeClr>
              </a:solidFill>
            </a:endParaRPr>
          </a:p>
          <a:p>
            <a:pPr marL="342900" indent="-342900">
              <a:spcBef>
                <a:spcPts val="1000"/>
              </a:spcBef>
              <a:spcAft>
                <a:spcPts val="0"/>
              </a:spcAft>
              <a:buClr>
                <a:schemeClr val="bg1">
                  <a:lumMod val="50000"/>
                </a:schemeClr>
              </a:buClr>
              <a:buFont typeface="+mj-lt"/>
              <a:buAutoNum type="arabicPeriod" startAt="2"/>
            </a:pPr>
            <a:r>
              <a:rPr lang="de-CH" altLang="de-DE" sz="1800" dirty="0" smtClean="0">
                <a:solidFill>
                  <a:schemeClr val="tx1">
                    <a:lumMod val="75000"/>
                    <a:lumOff val="25000"/>
                  </a:schemeClr>
                </a:solidFill>
              </a:rPr>
              <a:t>Geeignete Nutzungen</a:t>
            </a:r>
          </a:p>
          <a:p>
            <a:pPr marL="342900" indent="-342900">
              <a:spcBef>
                <a:spcPts val="1000"/>
              </a:spcBef>
              <a:spcAft>
                <a:spcPts val="0"/>
              </a:spcAft>
              <a:buClr>
                <a:schemeClr val="bg1">
                  <a:lumMod val="50000"/>
                </a:schemeClr>
              </a:buClr>
              <a:buFont typeface="+mj-lt"/>
              <a:buAutoNum type="arabicPeriod" startAt="2"/>
            </a:pPr>
            <a:r>
              <a:rPr lang="de-CH" altLang="de-DE" sz="1800" dirty="0" smtClean="0">
                <a:solidFill>
                  <a:schemeClr val="tx1">
                    <a:lumMod val="75000"/>
                    <a:lumOff val="25000"/>
                  </a:schemeClr>
                </a:solidFill>
              </a:rPr>
              <a:t>Bauliche Umsetzung</a:t>
            </a:r>
          </a:p>
          <a:p>
            <a:pPr marL="342900" indent="-342900">
              <a:spcBef>
                <a:spcPts val="1000"/>
              </a:spcBef>
              <a:spcAft>
                <a:spcPts val="0"/>
              </a:spcAft>
              <a:buClr>
                <a:schemeClr val="bg1">
                  <a:lumMod val="50000"/>
                </a:schemeClr>
              </a:buClr>
              <a:buFont typeface="+mj-lt"/>
              <a:buAutoNum type="arabicPeriod" startAt="2"/>
            </a:pPr>
            <a:r>
              <a:rPr lang="de-CH" altLang="de-DE" sz="1800" dirty="0" smtClean="0">
                <a:solidFill>
                  <a:schemeClr val="tx1">
                    <a:lumMod val="75000"/>
                    <a:lumOff val="25000"/>
                  </a:schemeClr>
                </a:solidFill>
              </a:rPr>
              <a:t>Geschätztes Investitionsvolumen</a:t>
            </a:r>
          </a:p>
          <a:p>
            <a:pPr marL="342900" indent="-342900">
              <a:spcBef>
                <a:spcPts val="1000"/>
              </a:spcBef>
              <a:spcAft>
                <a:spcPts val="0"/>
              </a:spcAft>
              <a:buClr>
                <a:schemeClr val="bg1">
                  <a:lumMod val="50000"/>
                </a:schemeClr>
              </a:buClr>
              <a:buFont typeface="+mj-lt"/>
              <a:buAutoNum type="arabicPeriod" startAt="2"/>
            </a:pPr>
            <a:r>
              <a:rPr lang="de-CH" altLang="de-DE" sz="1800" dirty="0" smtClean="0">
                <a:solidFill>
                  <a:schemeClr val="tx1">
                    <a:lumMod val="75000"/>
                    <a:lumOff val="25000"/>
                  </a:schemeClr>
                </a:solidFill>
              </a:rPr>
              <a:t>Vorgehen</a:t>
            </a:r>
          </a:p>
          <a:p>
            <a:pPr marL="342900" indent="-342900">
              <a:spcBef>
                <a:spcPts val="1000"/>
              </a:spcBef>
              <a:spcAft>
                <a:spcPts val="0"/>
              </a:spcAft>
              <a:buClr>
                <a:schemeClr val="bg1">
                  <a:lumMod val="50000"/>
                </a:schemeClr>
              </a:buClr>
              <a:buFont typeface="+mj-lt"/>
              <a:buAutoNum type="arabicPeriod" startAt="2"/>
            </a:pPr>
            <a:r>
              <a:rPr lang="de-CH" altLang="de-DE" sz="1800" dirty="0" smtClean="0">
                <a:solidFill>
                  <a:schemeClr val="tx1">
                    <a:lumMod val="75000"/>
                    <a:lumOff val="25000"/>
                  </a:schemeClr>
                </a:solidFill>
              </a:rPr>
              <a:t>Würdigung</a:t>
            </a:r>
          </a:p>
        </p:txBody>
      </p:sp>
      <p:sp>
        <p:nvSpPr>
          <p:cNvPr id="6" name="Rechteck 5"/>
          <p:cNvSpPr/>
          <p:nvPr/>
        </p:nvSpPr>
        <p:spPr bwMode="auto">
          <a:xfrm>
            <a:off x="2771800" y="4259540"/>
            <a:ext cx="3888432" cy="360040"/>
          </a:xfrm>
          <a:prstGeom prst="rect">
            <a:avLst/>
          </a:prstGeom>
          <a:solidFill>
            <a:srgbClr val="0070C0">
              <a:alpha val="7843"/>
            </a:srgbClr>
          </a:solidFill>
          <a:ln w="19050" cap="flat" cmpd="sng" algn="ctr">
            <a:solidFill>
              <a:srgbClr val="0070C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endParaRPr>
          </a:p>
        </p:txBody>
      </p:sp>
      <p:pic>
        <p:nvPicPr>
          <p:cNvPr id="10" name="Grafik 9"/>
          <p:cNvPicPr/>
          <p:nvPr/>
        </p:nvPicPr>
        <p:blipFill rotWithShape="1">
          <a:blip r:embed="rId3" cstate="print">
            <a:extLst>
              <a:ext uri="{28A0092B-C50C-407E-A947-70E740481C1C}">
                <a14:useLocalDpi xmlns:a14="http://schemas.microsoft.com/office/drawing/2010/main" val="0"/>
              </a:ext>
            </a:extLst>
          </a:blip>
          <a:srcRect l="9944" t="5558" r="12273" b="6706"/>
          <a:stretch/>
        </p:blipFill>
        <p:spPr bwMode="auto">
          <a:xfrm>
            <a:off x="315543" y="2260187"/>
            <a:ext cx="2294890" cy="172275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4084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5"/>
          <p:cNvSpPr txBox="1">
            <a:spLocks noChangeArrowheads="1"/>
          </p:cNvSpPr>
          <p:nvPr/>
        </p:nvSpPr>
        <p:spPr bwMode="auto">
          <a:xfrm>
            <a:off x="323528" y="2420888"/>
            <a:ext cx="8317235" cy="3385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0" tIns="0" rIns="0" bIns="0">
            <a:spAutoFit/>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indent="0" eaLnBrk="1" hangingPunct="1">
              <a:spcBef>
                <a:spcPct val="50000"/>
              </a:spcBef>
              <a:spcAft>
                <a:spcPts val="2000"/>
              </a:spcAft>
            </a:pPr>
            <a:r>
              <a:rPr lang="de-DE" altLang="de-DE" sz="2200" b="1" dirty="0" smtClean="0"/>
              <a:t>Sanierungsstrategie </a:t>
            </a:r>
            <a:r>
              <a:rPr lang="de-DE" altLang="de-DE" sz="2200" b="1" dirty="0" err="1" smtClean="0"/>
              <a:t>Stadthausgeviert</a:t>
            </a:r>
            <a:endParaRPr lang="de-DE" altLang="de-DE" sz="2200" b="1" dirty="0" smtClean="0"/>
          </a:p>
        </p:txBody>
      </p:sp>
      <p:sp>
        <p:nvSpPr>
          <p:cNvPr id="6" name="Text Box 6"/>
          <p:cNvSpPr txBox="1">
            <a:spLocks noChangeArrowheads="1"/>
          </p:cNvSpPr>
          <p:nvPr/>
        </p:nvSpPr>
        <p:spPr bwMode="auto">
          <a:xfrm>
            <a:off x="609600" y="914865"/>
            <a:ext cx="705802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ts val="0"/>
              </a:spcBef>
              <a:spcAft>
                <a:spcPts val="400"/>
              </a:spcAft>
            </a:pPr>
            <a:r>
              <a:rPr lang="de-DE" altLang="de-DE" b="1" dirty="0" smtClean="0">
                <a:solidFill>
                  <a:schemeClr val="bg1"/>
                </a:solidFill>
              </a:rPr>
              <a:t>Sanierungsstrategie </a:t>
            </a:r>
            <a:r>
              <a:rPr lang="de-DE" altLang="de-DE" b="1" dirty="0" err="1" smtClean="0">
                <a:solidFill>
                  <a:schemeClr val="bg1"/>
                </a:solidFill>
              </a:rPr>
              <a:t>Stadthausgeviert</a:t>
            </a:r>
            <a:r>
              <a:rPr lang="de-DE" altLang="de-DE" b="1" dirty="0" smtClean="0">
                <a:solidFill>
                  <a:schemeClr val="bg1"/>
                </a:solidFill>
              </a:rPr>
              <a:t/>
            </a:r>
            <a:br>
              <a:rPr lang="de-DE" altLang="de-DE" b="1" dirty="0" smtClean="0">
                <a:solidFill>
                  <a:schemeClr val="bg1"/>
                </a:solidFill>
              </a:rPr>
            </a:br>
            <a:r>
              <a:rPr lang="de-DE" altLang="de-DE" dirty="0" smtClean="0">
                <a:solidFill>
                  <a:schemeClr val="bg1"/>
                </a:solidFill>
              </a:rPr>
              <a:t>Würdigung</a:t>
            </a:r>
            <a:endParaRPr lang="de-DE" altLang="de-DE" dirty="0">
              <a:solidFill>
                <a:schemeClr val="bg1"/>
              </a:solidFill>
            </a:endParaRPr>
          </a:p>
        </p:txBody>
      </p:sp>
      <p:sp>
        <p:nvSpPr>
          <p:cNvPr id="5" name="Textfeld 4"/>
          <p:cNvSpPr txBox="1"/>
          <p:nvPr/>
        </p:nvSpPr>
        <p:spPr>
          <a:xfrm>
            <a:off x="7164288" y="476672"/>
            <a:ext cx="1677488" cy="234286"/>
          </a:xfrm>
          <a:prstGeom prst="rect">
            <a:avLst/>
          </a:prstGeom>
          <a:noFill/>
          <a:ln>
            <a:noFill/>
          </a:ln>
        </p:spPr>
        <p:txBody>
          <a:bodyPr wrap="square" lIns="36000" tIns="36000" rIns="0" bIns="36000" rtlCol="0">
            <a:spAutoFit/>
          </a:bodyPr>
          <a:lstStyle>
            <a:defPPr>
              <a:defRPr lang="de-DE"/>
            </a:defPPr>
            <a:lvl1pPr algn="r">
              <a:defRPr sz="1050">
                <a:solidFill>
                  <a:srgbClr val="0070C0"/>
                </a:solidFill>
              </a:defRPr>
            </a:lvl1pPr>
          </a:lstStyle>
          <a:p>
            <a:r>
              <a:rPr lang="de-CH" sz="1000" dirty="0">
                <a:sym typeface="Webdings" panose="05030102010509060703" pitchFamily="18" charset="2"/>
              </a:rPr>
              <a:t> </a:t>
            </a:r>
            <a:r>
              <a:rPr lang="de-CH" sz="1000" dirty="0" smtClean="0">
                <a:sym typeface="Webdings" panose="05030102010509060703" pitchFamily="18" charset="2"/>
              </a:rPr>
              <a:t>Dr. Raphaël Rohner</a:t>
            </a:r>
            <a:endParaRPr lang="de-CH" sz="1000" dirty="0"/>
          </a:p>
        </p:txBody>
      </p:sp>
      <p:pic>
        <p:nvPicPr>
          <p:cNvPr id="9218" name="Picture 2" descr="http://www.falko-graf.de/mySQL/wordpress/wp-content/positiver_denken_thumb_u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140968"/>
            <a:ext cx="1747338" cy="1742303"/>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5"/>
          <p:cNvSpPr txBox="1">
            <a:spLocks noChangeArrowheads="1"/>
          </p:cNvSpPr>
          <p:nvPr/>
        </p:nvSpPr>
        <p:spPr bwMode="auto">
          <a:xfrm>
            <a:off x="2051720" y="3212976"/>
            <a:ext cx="6467491" cy="24468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0" tIns="0" rIns="0" bIns="0">
            <a:spAutoFit/>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285750" indent="-285750" eaLnBrk="1" hangingPunct="1">
              <a:spcBef>
                <a:spcPct val="50000"/>
              </a:spcBef>
              <a:buClr>
                <a:schemeClr val="tx1">
                  <a:lumMod val="50000"/>
                  <a:lumOff val="50000"/>
                </a:schemeClr>
              </a:buClr>
              <a:buFont typeface="Wingdings" panose="05000000000000000000" pitchFamily="2" charset="2"/>
              <a:buChar char="ü"/>
            </a:pPr>
            <a:r>
              <a:rPr lang="de-DE" altLang="de-DE" sz="1600" b="1" dirty="0" smtClean="0">
                <a:latin typeface="Arial Narrow" panose="020B0606020202030204" pitchFamily="34" charset="0"/>
              </a:rPr>
              <a:t>Abgabe des Finanzliegenschaften-Teils im Baurecht</a:t>
            </a:r>
            <a:br>
              <a:rPr lang="de-DE" altLang="de-DE" sz="1600" b="1" dirty="0" smtClean="0">
                <a:latin typeface="Arial Narrow" panose="020B0606020202030204" pitchFamily="34" charset="0"/>
              </a:rPr>
            </a:br>
            <a:r>
              <a:rPr lang="de-DE" altLang="de-DE" sz="1600" b="1" dirty="0" smtClean="0">
                <a:latin typeface="Arial Narrow" panose="020B0606020202030204" pitchFamily="34" charset="0"/>
                <a:sym typeface="Wingdings 3" panose="05040102010807070707" pitchFamily="18" charset="2"/>
              </a:rPr>
              <a:t>Optimierung nach Umsetzungschancen</a:t>
            </a:r>
            <a:br>
              <a:rPr lang="de-DE" altLang="de-DE" sz="1600" b="1" dirty="0" smtClean="0">
                <a:latin typeface="Arial Narrow" panose="020B0606020202030204" pitchFamily="34" charset="0"/>
                <a:sym typeface="Wingdings 3" panose="05040102010807070707" pitchFamily="18" charset="2"/>
              </a:rPr>
            </a:br>
            <a:r>
              <a:rPr lang="de-DE" altLang="de-DE" sz="1600" dirty="0">
                <a:latin typeface="Arial Narrow" panose="020B0606020202030204" pitchFamily="34" charset="0"/>
                <a:sym typeface="Wingdings 3" panose="05040102010807070707" pitchFamily="18" charset="2"/>
              </a:rPr>
              <a:t> </a:t>
            </a:r>
            <a:r>
              <a:rPr lang="de-DE" altLang="de-DE" sz="1600" dirty="0" smtClean="0">
                <a:latin typeface="Arial Narrow" panose="020B0606020202030204" pitchFamily="34" charset="0"/>
                <a:sym typeface="Wingdings 3" panose="05040102010807070707" pitchFamily="18" charset="2"/>
              </a:rPr>
              <a:t>zeitlich</a:t>
            </a:r>
            <a:br>
              <a:rPr lang="de-DE" altLang="de-DE" sz="1600" dirty="0" smtClean="0">
                <a:latin typeface="Arial Narrow" panose="020B0606020202030204" pitchFamily="34" charset="0"/>
                <a:sym typeface="Wingdings 3" panose="05040102010807070707" pitchFamily="18" charset="2"/>
              </a:rPr>
            </a:br>
            <a:r>
              <a:rPr lang="de-DE" altLang="de-DE" sz="1600" dirty="0">
                <a:latin typeface="Arial Narrow" panose="020B0606020202030204" pitchFamily="34" charset="0"/>
                <a:sym typeface="Wingdings 3" panose="05040102010807070707" pitchFamily="18" charset="2"/>
              </a:rPr>
              <a:t> </a:t>
            </a:r>
            <a:r>
              <a:rPr lang="de-DE" altLang="de-DE" sz="1600" dirty="0" smtClean="0">
                <a:latin typeface="Arial Narrow" panose="020B0606020202030204" pitchFamily="34" charset="0"/>
                <a:sym typeface="Wingdings 3" panose="05040102010807070707" pitchFamily="18" charset="2"/>
              </a:rPr>
              <a:t>finanziell</a:t>
            </a:r>
            <a:br>
              <a:rPr lang="de-DE" altLang="de-DE" sz="1600" dirty="0" smtClean="0">
                <a:latin typeface="Arial Narrow" panose="020B0606020202030204" pitchFamily="34" charset="0"/>
                <a:sym typeface="Wingdings 3" panose="05040102010807070707" pitchFamily="18" charset="2"/>
              </a:rPr>
            </a:br>
            <a:r>
              <a:rPr lang="de-DE" altLang="de-DE" sz="1600" dirty="0">
                <a:latin typeface="Arial Narrow" panose="020B0606020202030204" pitchFamily="34" charset="0"/>
                <a:sym typeface="Wingdings 3" panose="05040102010807070707" pitchFamily="18" charset="2"/>
              </a:rPr>
              <a:t> </a:t>
            </a:r>
            <a:r>
              <a:rPr lang="de-DE" altLang="de-DE" sz="1600" dirty="0" smtClean="0">
                <a:latin typeface="Arial Narrow" panose="020B0606020202030204" pitchFamily="34" charset="0"/>
                <a:sym typeface="Wingdings 3" panose="05040102010807070707" pitchFamily="18" charset="2"/>
              </a:rPr>
              <a:t>politisch</a:t>
            </a:r>
            <a:endParaRPr lang="de-DE" altLang="de-DE" sz="1600" dirty="0" smtClean="0">
              <a:latin typeface="Arial Narrow" panose="020B0606020202030204" pitchFamily="34" charset="0"/>
            </a:endParaRPr>
          </a:p>
          <a:p>
            <a:pPr marL="285750" indent="-285750" eaLnBrk="1" hangingPunct="1">
              <a:spcBef>
                <a:spcPts val="1800"/>
              </a:spcBef>
              <a:buClr>
                <a:schemeClr val="tx1">
                  <a:lumMod val="50000"/>
                  <a:lumOff val="50000"/>
                </a:schemeClr>
              </a:buClr>
              <a:buFont typeface="Wingdings" panose="05000000000000000000" pitchFamily="2" charset="2"/>
              <a:buChar char="ü"/>
              <a:tabLst>
                <a:tab pos="538163" algn="l"/>
              </a:tabLst>
            </a:pPr>
            <a:r>
              <a:rPr lang="de-DE" altLang="de-DE" sz="1600" b="1" dirty="0" smtClean="0">
                <a:latin typeface="Arial Narrow" panose="020B0606020202030204" pitchFamily="34" charset="0"/>
              </a:rPr>
              <a:t>Weiterführung Strategie örtliche Zusammenführung der Verwaltung mit Variantenprüfung</a:t>
            </a:r>
            <a:br>
              <a:rPr lang="de-DE" altLang="de-DE" sz="1600" b="1" dirty="0" smtClean="0">
                <a:latin typeface="Arial Narrow" panose="020B0606020202030204" pitchFamily="34" charset="0"/>
              </a:rPr>
            </a:br>
            <a:r>
              <a:rPr lang="de-DE" altLang="de-DE" sz="1600" dirty="0" smtClean="0">
                <a:latin typeface="Arial Narrow" panose="020B0606020202030204" pitchFamily="34" charset="0"/>
                <a:sym typeface="Wingdings 3" panose="05040102010807070707" pitchFamily="18" charset="2"/>
              </a:rPr>
              <a:t> Entscheid auf der Basis von Fakten, die jetzt erarbeitet werden</a:t>
            </a:r>
            <a:br>
              <a:rPr lang="de-DE" altLang="de-DE" sz="1600" dirty="0" smtClean="0">
                <a:latin typeface="Arial Narrow" panose="020B0606020202030204" pitchFamily="34" charset="0"/>
                <a:sym typeface="Wingdings 3" panose="05040102010807070707" pitchFamily="18" charset="2"/>
              </a:rPr>
            </a:br>
            <a:r>
              <a:rPr lang="de-DE" altLang="de-DE" sz="1600" dirty="0" smtClean="0">
                <a:latin typeface="Arial Narrow" panose="020B0606020202030204" pitchFamily="34" charset="0"/>
                <a:sym typeface="Wingdings 3" panose="05040102010807070707" pitchFamily="18" charset="2"/>
              </a:rPr>
              <a:t>	(Vorprojekt Verwaltungsneubau, Wirtschaftlichkeitsberechnungen)</a:t>
            </a:r>
            <a:endParaRPr lang="de-DE" altLang="de-DE" sz="1600" dirty="0" smtClean="0">
              <a:latin typeface="Arial Narrow" panose="020B0606020202030204" pitchFamily="34" charset="0"/>
            </a:endParaRPr>
          </a:p>
        </p:txBody>
      </p:sp>
    </p:spTree>
    <p:extLst>
      <p:ext uri="{BB962C8B-B14F-4D97-AF65-F5344CB8AC3E}">
        <p14:creationId xmlns:p14="http://schemas.microsoft.com/office/powerpoint/2010/main" val="1366378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6"/>
          <p:cNvSpPr txBox="1">
            <a:spLocks noChangeArrowheads="1"/>
          </p:cNvSpPr>
          <p:nvPr/>
        </p:nvSpPr>
        <p:spPr bwMode="auto">
          <a:xfrm>
            <a:off x="609600" y="914865"/>
            <a:ext cx="705802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ts val="0"/>
              </a:spcBef>
              <a:spcAft>
                <a:spcPts val="400"/>
              </a:spcAft>
            </a:pPr>
            <a:r>
              <a:rPr lang="de-DE" altLang="de-DE" b="1" dirty="0">
                <a:solidFill>
                  <a:schemeClr val="bg1"/>
                </a:solidFill>
              </a:rPr>
              <a:t>Sanierungsstrategie </a:t>
            </a:r>
            <a:r>
              <a:rPr lang="de-DE" altLang="de-DE" b="1" dirty="0" err="1">
                <a:solidFill>
                  <a:schemeClr val="bg1"/>
                </a:solidFill>
              </a:rPr>
              <a:t>Stadthausgeviert</a:t>
            </a:r>
            <a:r>
              <a:rPr lang="de-DE" altLang="de-DE" b="1" dirty="0">
                <a:solidFill>
                  <a:schemeClr val="bg1"/>
                </a:solidFill>
              </a:rPr>
              <a:t/>
            </a:r>
            <a:br>
              <a:rPr lang="de-DE" altLang="de-DE" b="1" dirty="0">
                <a:solidFill>
                  <a:schemeClr val="bg1"/>
                </a:solidFill>
              </a:rPr>
            </a:br>
            <a:r>
              <a:rPr lang="de-DE" altLang="de-DE" dirty="0" smtClean="0">
                <a:solidFill>
                  <a:schemeClr val="bg1"/>
                </a:solidFill>
              </a:rPr>
              <a:t>Herzlichen Dank</a:t>
            </a:r>
            <a:endParaRPr lang="de-DE" altLang="de-DE" dirty="0">
              <a:solidFill>
                <a:schemeClr val="bg1"/>
              </a:solidFill>
            </a:endParaRPr>
          </a:p>
        </p:txBody>
      </p:sp>
      <p:sp>
        <p:nvSpPr>
          <p:cNvPr id="7" name="Text Box 4"/>
          <p:cNvSpPr txBox="1">
            <a:spLocks noChangeArrowheads="1"/>
          </p:cNvSpPr>
          <p:nvPr/>
        </p:nvSpPr>
        <p:spPr bwMode="auto">
          <a:xfrm>
            <a:off x="2391308" y="3429000"/>
            <a:ext cx="187416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Aft>
                <a:spcPts val="0"/>
              </a:spcAft>
            </a:pPr>
            <a:r>
              <a:rPr lang="de-CH" sz="1100" b="1" dirty="0">
                <a:solidFill>
                  <a:srgbClr val="595959"/>
                </a:solidFill>
                <a:latin typeface="+mn-lt"/>
                <a:ea typeface="Arial Unicode MS" panose="020B0604020202020204" pitchFamily="34" charset="-128"/>
                <a:cs typeface="Arial" panose="020B0604020202020204" pitchFamily="34" charset="0"/>
              </a:rPr>
              <a:t>Daniel Preisig</a:t>
            </a:r>
            <a:r>
              <a:rPr lang="de-CH" sz="1100" dirty="0">
                <a:solidFill>
                  <a:srgbClr val="595959"/>
                </a:solidFill>
                <a:latin typeface="+mn-lt"/>
                <a:ea typeface="Arial Unicode MS" panose="020B0604020202020204" pitchFamily="34" charset="-128"/>
                <a:cs typeface="Arial" panose="020B0604020202020204" pitchFamily="34" charset="0"/>
              </a:rPr>
              <a:t/>
            </a:r>
            <a:br>
              <a:rPr lang="de-CH" sz="1100" dirty="0">
                <a:solidFill>
                  <a:srgbClr val="595959"/>
                </a:solidFill>
                <a:latin typeface="+mn-lt"/>
                <a:ea typeface="Arial Unicode MS" panose="020B0604020202020204" pitchFamily="34" charset="-128"/>
                <a:cs typeface="Arial" panose="020B0604020202020204" pitchFamily="34" charset="0"/>
              </a:rPr>
            </a:br>
            <a:r>
              <a:rPr lang="de-CH" sz="1100" dirty="0" smtClean="0">
                <a:solidFill>
                  <a:srgbClr val="595959"/>
                </a:solidFill>
                <a:latin typeface="+mn-lt"/>
                <a:ea typeface="Arial Unicode MS" panose="020B0604020202020204" pitchFamily="34" charset="-128"/>
                <a:cs typeface="Arial" panose="020B0604020202020204" pitchFamily="34" charset="0"/>
              </a:rPr>
              <a:t>Finanzreferent</a:t>
            </a:r>
            <a:endParaRPr lang="de-CH" altLang="de-DE" sz="1100" dirty="0">
              <a:solidFill>
                <a:schemeClr val="tx1">
                  <a:lumMod val="75000"/>
                  <a:lumOff val="25000"/>
                </a:schemeClr>
              </a:solidFill>
              <a:latin typeface="+mn-lt"/>
              <a:cs typeface="Arial" panose="020B0604020202020204" pitchFamily="34" charset="0"/>
            </a:endParaRPr>
          </a:p>
        </p:txBody>
      </p:sp>
      <p:sp>
        <p:nvSpPr>
          <p:cNvPr id="5" name="Text Box 4"/>
          <p:cNvSpPr txBox="1">
            <a:spLocks noChangeArrowheads="1"/>
          </p:cNvSpPr>
          <p:nvPr/>
        </p:nvSpPr>
        <p:spPr bwMode="auto">
          <a:xfrm>
            <a:off x="609600" y="3429000"/>
            <a:ext cx="1874168"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Aft>
                <a:spcPts val="0"/>
              </a:spcAft>
            </a:pPr>
            <a:r>
              <a:rPr lang="de-CH" sz="1100" b="1" dirty="0" smtClean="0">
                <a:solidFill>
                  <a:srgbClr val="595959"/>
                </a:solidFill>
                <a:latin typeface="+mn-lt"/>
                <a:ea typeface="Arial Unicode MS" panose="020B0604020202020204" pitchFamily="34" charset="-128"/>
                <a:cs typeface="Arial" panose="020B0604020202020204" pitchFamily="34" charset="0"/>
              </a:rPr>
              <a:t>Raphaël Rohner</a:t>
            </a:r>
            <a:r>
              <a:rPr lang="de-CH" sz="1100" dirty="0">
                <a:solidFill>
                  <a:srgbClr val="595959"/>
                </a:solidFill>
                <a:latin typeface="+mn-lt"/>
                <a:ea typeface="Arial Unicode MS" panose="020B0604020202020204" pitchFamily="34" charset="-128"/>
                <a:cs typeface="Arial" panose="020B0604020202020204" pitchFamily="34" charset="0"/>
              </a:rPr>
              <a:t/>
            </a:r>
            <a:br>
              <a:rPr lang="de-CH" sz="1100" dirty="0">
                <a:solidFill>
                  <a:srgbClr val="595959"/>
                </a:solidFill>
                <a:latin typeface="+mn-lt"/>
                <a:ea typeface="Arial Unicode MS" panose="020B0604020202020204" pitchFamily="34" charset="-128"/>
                <a:cs typeface="Arial" panose="020B0604020202020204" pitchFamily="34" charset="0"/>
              </a:rPr>
            </a:br>
            <a:r>
              <a:rPr lang="de-CH" sz="1100" dirty="0" smtClean="0">
                <a:solidFill>
                  <a:srgbClr val="595959"/>
                </a:solidFill>
                <a:latin typeface="+mn-lt"/>
                <a:ea typeface="Arial Unicode MS" panose="020B0604020202020204" pitchFamily="34" charset="-128"/>
                <a:cs typeface="Arial" panose="020B0604020202020204" pitchFamily="34" charset="0"/>
              </a:rPr>
              <a:t>Baureferent</a:t>
            </a:r>
            <a:endParaRPr lang="de-CH" sz="1800" dirty="0">
              <a:latin typeface="+mn-lt"/>
              <a:ea typeface="Calibri" panose="020F0502020204030204" pitchFamily="34" charset="0"/>
              <a:cs typeface="Times New Roman" panose="02020603050405020304" pitchFamily="18" charset="0"/>
            </a:endParaRPr>
          </a:p>
          <a:p>
            <a:pPr>
              <a:spcAft>
                <a:spcPts val="0"/>
              </a:spcAft>
            </a:pPr>
            <a:r>
              <a:rPr lang="de-CH" sz="1100" dirty="0">
                <a:solidFill>
                  <a:srgbClr val="808080"/>
                </a:solidFill>
                <a:latin typeface="+mn-lt"/>
                <a:ea typeface="Arial Unicode MS" panose="020B0604020202020204" pitchFamily="34" charset="-128"/>
                <a:cs typeface="Arial" panose="020B0604020202020204" pitchFamily="34" charset="0"/>
              </a:rPr>
              <a:t> </a:t>
            </a:r>
            <a:endParaRPr lang="de-CH" sz="1800" dirty="0">
              <a:latin typeface="+mn-lt"/>
              <a:ea typeface="Calibri" panose="020F0502020204030204" pitchFamily="34" charset="0"/>
              <a:cs typeface="Times New Roman" panose="02020603050405020304" pitchFamily="18" charset="0"/>
            </a:endParaRPr>
          </a:p>
        </p:txBody>
      </p:sp>
      <p:sp>
        <p:nvSpPr>
          <p:cNvPr id="10" name="Text Box 4"/>
          <p:cNvSpPr txBox="1">
            <a:spLocks noChangeArrowheads="1"/>
          </p:cNvSpPr>
          <p:nvPr/>
        </p:nvSpPr>
        <p:spPr bwMode="auto">
          <a:xfrm>
            <a:off x="2391308" y="4116268"/>
            <a:ext cx="1370112" cy="1184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de-CH" sz="1100" dirty="0" smtClean="0">
                <a:solidFill>
                  <a:srgbClr val="808080"/>
                </a:solidFill>
                <a:latin typeface="Arial Narrow" panose="020B0606020202030204" pitchFamily="34" charset="0"/>
                <a:ea typeface="Arial Unicode MS" panose="020B0604020202020204" pitchFamily="34" charset="-128"/>
                <a:cs typeface="Arial Unicode MS" panose="020B0604020202020204" pitchFamily="34" charset="-128"/>
              </a:rPr>
              <a:t>Finanzreferat</a:t>
            </a:r>
            <a:r>
              <a:rPr lang="de-CH" sz="1100" dirty="0">
                <a:solidFill>
                  <a:srgbClr val="808080"/>
                </a:solidFill>
                <a:latin typeface="Arial Narrow" panose="020B0606020202030204" pitchFamily="34" charset="0"/>
                <a:ea typeface="Arial Unicode MS" panose="020B0604020202020204" pitchFamily="34" charset="-128"/>
                <a:cs typeface="Arial Unicode MS" panose="020B0604020202020204" pitchFamily="34" charset="-128"/>
              </a:rPr>
              <a:t/>
            </a:r>
            <a:br>
              <a:rPr lang="de-CH" sz="1100" dirty="0">
                <a:solidFill>
                  <a:srgbClr val="808080"/>
                </a:solidFill>
                <a:latin typeface="Arial Narrow" panose="020B0606020202030204" pitchFamily="34" charset="0"/>
                <a:ea typeface="Arial Unicode MS" panose="020B0604020202020204" pitchFamily="34" charset="-128"/>
                <a:cs typeface="Arial Unicode MS" panose="020B0604020202020204" pitchFamily="34" charset="-128"/>
              </a:rPr>
            </a:br>
            <a:r>
              <a:rPr lang="de-CH" sz="1100" dirty="0" err="1">
                <a:solidFill>
                  <a:srgbClr val="808080"/>
                </a:solidFill>
                <a:latin typeface="Arial Narrow" panose="020B0606020202030204" pitchFamily="34" charset="0"/>
                <a:ea typeface="Arial Unicode MS" panose="020B0604020202020204" pitchFamily="34" charset="-128"/>
                <a:cs typeface="Arial Unicode MS" panose="020B0604020202020204" pitchFamily="34" charset="-128"/>
              </a:rPr>
              <a:t>Fronwagplatz</a:t>
            </a:r>
            <a:r>
              <a:rPr lang="de-CH" sz="1100" dirty="0">
                <a:solidFill>
                  <a:srgbClr val="808080"/>
                </a:solidFill>
                <a:latin typeface="Arial Narrow" panose="020B0606020202030204" pitchFamily="34" charset="0"/>
                <a:ea typeface="Arial Unicode MS" panose="020B0604020202020204" pitchFamily="34" charset="-128"/>
                <a:cs typeface="Arial Unicode MS" panose="020B0604020202020204" pitchFamily="34" charset="-128"/>
              </a:rPr>
              <a:t> 24</a:t>
            </a:r>
            <a:br>
              <a:rPr lang="de-CH" sz="1100" dirty="0">
                <a:solidFill>
                  <a:srgbClr val="808080"/>
                </a:solidFill>
                <a:latin typeface="Arial Narrow" panose="020B0606020202030204" pitchFamily="34" charset="0"/>
                <a:ea typeface="Arial Unicode MS" panose="020B0604020202020204" pitchFamily="34" charset="-128"/>
                <a:cs typeface="Arial Unicode MS" panose="020B0604020202020204" pitchFamily="34" charset="-128"/>
              </a:rPr>
            </a:br>
            <a:r>
              <a:rPr lang="de-CH" sz="1100" dirty="0">
                <a:solidFill>
                  <a:srgbClr val="808080"/>
                </a:solidFill>
                <a:latin typeface="Arial Narrow" panose="020B0606020202030204" pitchFamily="34" charset="0"/>
                <a:ea typeface="Arial Unicode MS" panose="020B0604020202020204" pitchFamily="34" charset="-128"/>
                <a:cs typeface="Arial Unicode MS" panose="020B0604020202020204" pitchFamily="34" charset="-128"/>
              </a:rPr>
              <a:t>CH-8200 </a:t>
            </a:r>
            <a:r>
              <a:rPr lang="de-CH" sz="1100" dirty="0" smtClean="0">
                <a:solidFill>
                  <a:srgbClr val="808080"/>
                </a:solidFill>
                <a:latin typeface="Arial Narrow" panose="020B0606020202030204" pitchFamily="34" charset="0"/>
                <a:ea typeface="Arial Unicode MS" panose="020B0604020202020204" pitchFamily="34" charset="-128"/>
                <a:cs typeface="Arial Unicode MS" panose="020B0604020202020204" pitchFamily="34" charset="-128"/>
              </a:rPr>
              <a:t>Schaffhausen</a:t>
            </a:r>
            <a:br>
              <a:rPr lang="de-CH" sz="1100" dirty="0" smtClean="0">
                <a:solidFill>
                  <a:srgbClr val="808080"/>
                </a:solidFill>
                <a:latin typeface="Arial Narrow" panose="020B0606020202030204" pitchFamily="34" charset="0"/>
                <a:ea typeface="Arial Unicode MS" panose="020B0604020202020204" pitchFamily="34" charset="-128"/>
                <a:cs typeface="Arial Unicode MS" panose="020B0604020202020204" pitchFamily="34" charset="-128"/>
              </a:rPr>
            </a:br>
            <a:r>
              <a:rPr lang="de-CH" sz="1100" dirty="0" smtClean="0">
                <a:solidFill>
                  <a:srgbClr val="808080"/>
                </a:solidFill>
                <a:latin typeface="Arial Narrow" panose="020B0606020202030204" pitchFamily="34" charset="0"/>
                <a:ea typeface="Arial Unicode MS" panose="020B0604020202020204" pitchFamily="34" charset="-128"/>
                <a:cs typeface="Arial Unicode MS" panose="020B0604020202020204" pitchFamily="34" charset="-128"/>
              </a:rPr>
              <a:t>Tel. +41 52 632 52 12</a:t>
            </a:r>
            <a:r>
              <a:rPr lang="de-CH" sz="1100" dirty="0">
                <a:solidFill>
                  <a:srgbClr val="808080"/>
                </a:solidFill>
                <a:latin typeface="Arial Narrow" panose="020B0606020202030204" pitchFamily="34" charset="0"/>
                <a:ea typeface="Arial Unicode MS" panose="020B0604020202020204" pitchFamily="34" charset="-128"/>
                <a:cs typeface="Arial Unicode MS" panose="020B0604020202020204" pitchFamily="34" charset="-128"/>
              </a:rPr>
              <a:t/>
            </a:r>
            <a:br>
              <a:rPr lang="de-CH" sz="1100" dirty="0">
                <a:solidFill>
                  <a:srgbClr val="808080"/>
                </a:solidFill>
                <a:latin typeface="Arial Narrow" panose="020B0606020202030204" pitchFamily="34" charset="0"/>
                <a:ea typeface="Arial Unicode MS" panose="020B0604020202020204" pitchFamily="34" charset="-128"/>
                <a:cs typeface="Arial Unicode MS" panose="020B0604020202020204" pitchFamily="34" charset="-128"/>
              </a:rPr>
            </a:br>
            <a:r>
              <a:rPr lang="de-CH" sz="1100" dirty="0">
                <a:solidFill>
                  <a:srgbClr val="808080"/>
                </a:solidFill>
                <a:latin typeface="Arial Narrow" panose="020B0606020202030204" pitchFamily="34" charset="0"/>
                <a:ea typeface="Arial Unicode MS" panose="020B0604020202020204" pitchFamily="34" charset="-128"/>
                <a:cs typeface="Arial Unicode MS" panose="020B0604020202020204" pitchFamily="34" charset="-128"/>
              </a:rPr>
              <a:t>Mobil +41 79 330 74 75</a:t>
            </a:r>
            <a:br>
              <a:rPr lang="de-CH" sz="1100" dirty="0">
                <a:solidFill>
                  <a:srgbClr val="808080"/>
                </a:solidFill>
                <a:latin typeface="Arial Narrow" panose="020B0606020202030204" pitchFamily="34" charset="0"/>
                <a:ea typeface="Arial Unicode MS" panose="020B0604020202020204" pitchFamily="34" charset="-128"/>
                <a:cs typeface="Arial Unicode MS" panose="020B0604020202020204" pitchFamily="34" charset="-128"/>
              </a:rPr>
            </a:br>
            <a:r>
              <a:rPr lang="de-CH" sz="1100" dirty="0">
                <a:solidFill>
                  <a:srgbClr val="808080"/>
                </a:solidFill>
                <a:latin typeface="Arial Narrow" panose="020B0606020202030204" pitchFamily="34" charset="0"/>
                <a:ea typeface="Arial Unicode MS" panose="020B0604020202020204" pitchFamily="34" charset="-128"/>
                <a:cs typeface="Arial Unicode MS" panose="020B0604020202020204" pitchFamily="34" charset="-128"/>
              </a:rPr>
              <a:t>daniel.preisig@stsh.ch</a:t>
            </a:r>
            <a:r>
              <a:rPr lang="de-CH" sz="1100" dirty="0">
                <a:solidFill>
                  <a:srgbClr val="2F5496"/>
                </a:solidFill>
                <a:latin typeface="Arial Narrow" panose="020B0606020202030204" pitchFamily="34" charset="0"/>
                <a:ea typeface="Arial Unicode MS" panose="020B0604020202020204" pitchFamily="34" charset="-128"/>
                <a:cs typeface="Arial Unicode MS" panose="020B0604020202020204" pitchFamily="34" charset="-128"/>
              </a:rPr>
              <a:t/>
            </a:r>
            <a:br>
              <a:rPr lang="de-CH" sz="1100" dirty="0">
                <a:solidFill>
                  <a:srgbClr val="2F5496"/>
                </a:solidFill>
                <a:latin typeface="Arial Narrow" panose="020B0606020202030204" pitchFamily="34" charset="0"/>
                <a:ea typeface="Arial Unicode MS" panose="020B0604020202020204" pitchFamily="34" charset="-128"/>
                <a:cs typeface="Arial Unicode MS" panose="020B0604020202020204" pitchFamily="34" charset="-128"/>
              </a:rPr>
            </a:br>
            <a:endParaRPr lang="de-CH" altLang="de-DE" sz="1100" dirty="0">
              <a:solidFill>
                <a:schemeClr val="tx1">
                  <a:lumMod val="75000"/>
                  <a:lumOff val="25000"/>
                </a:schemeClr>
              </a:solidFill>
              <a:latin typeface="Arial Narrow" panose="020B0606020202030204" pitchFamily="34" charset="0"/>
              <a:cs typeface="Arial" panose="020B0604020202020204" pitchFamily="34" charset="0"/>
            </a:endParaRPr>
          </a:p>
        </p:txBody>
      </p:sp>
      <p:sp>
        <p:nvSpPr>
          <p:cNvPr id="11" name="Text Box 4"/>
          <p:cNvSpPr txBox="1">
            <a:spLocks noChangeArrowheads="1"/>
          </p:cNvSpPr>
          <p:nvPr/>
        </p:nvSpPr>
        <p:spPr bwMode="auto">
          <a:xfrm>
            <a:off x="609600" y="4116268"/>
            <a:ext cx="145508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de-CH" sz="1100" dirty="0" smtClean="0">
                <a:solidFill>
                  <a:srgbClr val="808080"/>
                </a:solidFill>
                <a:latin typeface="Arial Narrow" panose="020B0606020202030204" pitchFamily="34" charset="0"/>
                <a:ea typeface="Arial Unicode MS" panose="020B0604020202020204" pitchFamily="34" charset="-128"/>
                <a:cs typeface="Arial Unicode MS" panose="020B0604020202020204" pitchFamily="34" charset="-128"/>
              </a:rPr>
              <a:t>Baureferat</a:t>
            </a:r>
            <a:r>
              <a:rPr lang="de-CH" sz="1100" dirty="0">
                <a:solidFill>
                  <a:srgbClr val="808080"/>
                </a:solidFill>
                <a:latin typeface="Arial Narrow" panose="020B0606020202030204" pitchFamily="34" charset="0"/>
                <a:ea typeface="Arial Unicode MS" panose="020B0604020202020204" pitchFamily="34" charset="-128"/>
                <a:cs typeface="Arial Unicode MS" panose="020B0604020202020204" pitchFamily="34" charset="-128"/>
              </a:rPr>
              <a:t/>
            </a:r>
            <a:br>
              <a:rPr lang="de-CH" sz="1100" dirty="0">
                <a:solidFill>
                  <a:srgbClr val="808080"/>
                </a:solidFill>
                <a:latin typeface="Arial Narrow" panose="020B0606020202030204" pitchFamily="34" charset="0"/>
                <a:ea typeface="Arial Unicode MS" panose="020B0604020202020204" pitchFamily="34" charset="-128"/>
                <a:cs typeface="Arial Unicode MS" panose="020B0604020202020204" pitchFamily="34" charset="-128"/>
              </a:rPr>
            </a:br>
            <a:r>
              <a:rPr lang="de-CH" sz="1100" dirty="0">
                <a:solidFill>
                  <a:srgbClr val="808080"/>
                </a:solidFill>
                <a:latin typeface="Arial Narrow" panose="020B0606020202030204" pitchFamily="34" charset="0"/>
                <a:ea typeface="Arial Unicode MS" panose="020B0604020202020204" pitchFamily="34" charset="-128"/>
                <a:cs typeface="Arial Unicode MS" panose="020B0604020202020204" pitchFamily="34" charset="-128"/>
              </a:rPr>
              <a:t>Stadthaus</a:t>
            </a:r>
          </a:p>
          <a:p>
            <a:r>
              <a:rPr lang="de-CH" sz="1100" dirty="0">
                <a:solidFill>
                  <a:srgbClr val="808080"/>
                </a:solidFill>
                <a:latin typeface="Arial Narrow" panose="020B0606020202030204" pitchFamily="34" charset="0"/>
                <a:ea typeface="Arial Unicode MS" panose="020B0604020202020204" pitchFamily="34" charset="-128"/>
                <a:cs typeface="Arial Unicode MS" panose="020B0604020202020204" pitchFamily="34" charset="-128"/>
              </a:rPr>
              <a:t>CH-8200 Schaffhausen</a:t>
            </a:r>
          </a:p>
          <a:p>
            <a:r>
              <a:rPr lang="de-CH" sz="1100" dirty="0">
                <a:solidFill>
                  <a:srgbClr val="808080"/>
                </a:solidFill>
                <a:latin typeface="Arial Narrow" panose="020B0606020202030204" pitchFamily="34" charset="0"/>
                <a:ea typeface="Arial Unicode MS" panose="020B0604020202020204" pitchFamily="34" charset="-128"/>
                <a:cs typeface="Arial Unicode MS" panose="020B0604020202020204" pitchFamily="34" charset="-128"/>
              </a:rPr>
              <a:t>Tel. +41 52 632 52 13</a:t>
            </a:r>
          </a:p>
          <a:p>
            <a:r>
              <a:rPr lang="de-CH" sz="1100" dirty="0">
                <a:solidFill>
                  <a:srgbClr val="808080"/>
                </a:solidFill>
                <a:latin typeface="Arial Narrow" panose="020B0606020202030204" pitchFamily="34" charset="0"/>
                <a:ea typeface="Arial Unicode MS" panose="020B0604020202020204" pitchFamily="34" charset="-128"/>
                <a:cs typeface="Arial Unicode MS" panose="020B0604020202020204" pitchFamily="34" charset="-128"/>
              </a:rPr>
              <a:t>Fax +41 52 632 54 85</a:t>
            </a:r>
          </a:p>
          <a:p>
            <a:r>
              <a:rPr lang="de-CH" sz="1100" dirty="0" smtClean="0">
                <a:solidFill>
                  <a:srgbClr val="808080"/>
                </a:solidFill>
                <a:latin typeface="Arial Narrow" panose="020B0606020202030204" pitchFamily="34" charset="0"/>
                <a:ea typeface="Arial Unicode MS" panose="020B0604020202020204" pitchFamily="34" charset="-128"/>
                <a:cs typeface="Arial Unicode MS" panose="020B0604020202020204" pitchFamily="34" charset="-128"/>
              </a:rPr>
              <a:t>raphael.rohner@stsh.ch</a:t>
            </a:r>
            <a:endParaRPr lang="de-CH" sz="1100" dirty="0">
              <a:solidFill>
                <a:schemeClr val="tx1">
                  <a:lumMod val="75000"/>
                  <a:lumOff val="25000"/>
                </a:schemeClr>
              </a:solidFill>
              <a:latin typeface="Arial Narrow" panose="020B060602020203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6"/>
          <p:cNvSpPr txBox="1">
            <a:spLocks noChangeArrowheads="1"/>
          </p:cNvSpPr>
          <p:nvPr/>
        </p:nvSpPr>
        <p:spPr bwMode="auto">
          <a:xfrm>
            <a:off x="609600" y="914865"/>
            <a:ext cx="705802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ts val="0"/>
              </a:spcBef>
              <a:spcAft>
                <a:spcPts val="400"/>
              </a:spcAft>
            </a:pPr>
            <a:r>
              <a:rPr lang="de-DE" altLang="de-DE" b="1" dirty="0" smtClean="0">
                <a:solidFill>
                  <a:schemeClr val="bg1"/>
                </a:solidFill>
              </a:rPr>
              <a:t>Sanierungsstrategie </a:t>
            </a:r>
            <a:r>
              <a:rPr lang="de-DE" altLang="de-DE" b="1" dirty="0" err="1" smtClean="0">
                <a:solidFill>
                  <a:schemeClr val="bg1"/>
                </a:solidFill>
              </a:rPr>
              <a:t>Stadthausgeviert</a:t>
            </a:r>
            <a:r>
              <a:rPr lang="de-DE" altLang="de-DE" b="1" dirty="0" smtClean="0">
                <a:solidFill>
                  <a:schemeClr val="bg1"/>
                </a:solidFill>
              </a:rPr>
              <a:t/>
            </a:r>
            <a:br>
              <a:rPr lang="de-DE" altLang="de-DE" b="1" dirty="0" smtClean="0">
                <a:solidFill>
                  <a:schemeClr val="bg1"/>
                </a:solidFill>
              </a:rPr>
            </a:br>
            <a:r>
              <a:rPr lang="de-DE" altLang="de-DE" dirty="0" smtClean="0">
                <a:solidFill>
                  <a:schemeClr val="bg1"/>
                </a:solidFill>
              </a:rPr>
              <a:t>Ausgangslage: Das Geviert ist sanierungsbedürftig!</a:t>
            </a:r>
            <a:endParaRPr lang="de-DE" altLang="de-DE" dirty="0">
              <a:solidFill>
                <a:schemeClr val="bg1"/>
              </a:solidFill>
            </a:endParaRPr>
          </a:p>
        </p:txBody>
      </p:sp>
      <p:sp>
        <p:nvSpPr>
          <p:cNvPr id="6" name="Textfeld 5"/>
          <p:cNvSpPr txBox="1"/>
          <p:nvPr/>
        </p:nvSpPr>
        <p:spPr>
          <a:xfrm>
            <a:off x="7164288" y="476672"/>
            <a:ext cx="1677488" cy="234286"/>
          </a:xfrm>
          <a:prstGeom prst="rect">
            <a:avLst/>
          </a:prstGeom>
          <a:noFill/>
          <a:ln>
            <a:noFill/>
          </a:ln>
        </p:spPr>
        <p:txBody>
          <a:bodyPr wrap="square" lIns="36000" tIns="36000" rIns="0" bIns="36000" rtlCol="0">
            <a:spAutoFit/>
          </a:bodyPr>
          <a:lstStyle>
            <a:defPPr>
              <a:defRPr lang="de-DE"/>
            </a:defPPr>
            <a:lvl1pPr algn="r">
              <a:defRPr sz="1050">
                <a:solidFill>
                  <a:srgbClr val="0070C0"/>
                </a:solidFill>
              </a:defRPr>
            </a:lvl1pPr>
          </a:lstStyle>
          <a:p>
            <a:r>
              <a:rPr lang="de-CH" sz="1000" dirty="0">
                <a:sym typeface="Webdings" panose="05030102010509060703" pitchFamily="18" charset="2"/>
              </a:rPr>
              <a:t> </a:t>
            </a:r>
            <a:r>
              <a:rPr lang="de-CH" sz="1000" dirty="0" smtClean="0">
                <a:sym typeface="Webdings" panose="05030102010509060703" pitchFamily="18" charset="2"/>
              </a:rPr>
              <a:t>Dr. Raphaël Rohner</a:t>
            </a:r>
            <a:endParaRPr lang="de-CH" sz="1000" dirty="0"/>
          </a:p>
        </p:txBody>
      </p:sp>
      <p:sp>
        <p:nvSpPr>
          <p:cNvPr id="10" name="Text Box 5"/>
          <p:cNvSpPr txBox="1">
            <a:spLocks noChangeArrowheads="1"/>
          </p:cNvSpPr>
          <p:nvPr/>
        </p:nvSpPr>
        <p:spPr bwMode="auto">
          <a:xfrm>
            <a:off x="3995936" y="2504138"/>
            <a:ext cx="4727570" cy="35086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0" tIns="0" rIns="0" bIns="0">
            <a:spAutoFit/>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indent="0" eaLnBrk="1" hangingPunct="1">
              <a:spcBef>
                <a:spcPts val="600"/>
              </a:spcBef>
              <a:spcAft>
                <a:spcPts val="600"/>
              </a:spcAft>
              <a:defRPr/>
            </a:pPr>
            <a:r>
              <a:rPr lang="de-CH" altLang="de-DE" sz="1800" b="1" dirty="0" smtClean="0">
                <a:solidFill>
                  <a:schemeClr val="tx1">
                    <a:lumMod val="65000"/>
                    <a:lumOff val="35000"/>
                  </a:schemeClr>
                </a:solidFill>
                <a:latin typeface="+mn-lt"/>
              </a:rPr>
              <a:t>Ausgangslage </a:t>
            </a:r>
            <a:r>
              <a:rPr lang="de-CH" altLang="de-DE" sz="1800" b="1" dirty="0" err="1" smtClean="0">
                <a:solidFill>
                  <a:schemeClr val="tx1">
                    <a:lumMod val="65000"/>
                    <a:lumOff val="35000"/>
                  </a:schemeClr>
                </a:solidFill>
                <a:latin typeface="+mn-lt"/>
              </a:rPr>
              <a:t>Stadthausgeviert</a:t>
            </a:r>
            <a:endParaRPr lang="de-CH" altLang="de-DE" sz="1800" b="1" dirty="0" smtClean="0">
              <a:solidFill>
                <a:schemeClr val="tx1">
                  <a:lumMod val="65000"/>
                  <a:lumOff val="35000"/>
                </a:schemeClr>
              </a:solidFill>
              <a:latin typeface="+mn-lt"/>
            </a:endParaRPr>
          </a:p>
          <a:p>
            <a:pPr eaLnBrk="1" hangingPunct="1">
              <a:spcBef>
                <a:spcPts val="600"/>
              </a:spcBef>
              <a:spcAft>
                <a:spcPts val="600"/>
              </a:spcAft>
              <a:buFont typeface="Symbol" panose="05050102010706020507" pitchFamily="18" charset="2"/>
              <a:buChar char="-"/>
              <a:defRPr/>
            </a:pPr>
            <a:r>
              <a:rPr lang="de-CH" altLang="de-DE" sz="1800" b="1" dirty="0" err="1" smtClean="0">
                <a:latin typeface="Arial Narrow" panose="020B0606020202030204" pitchFamily="34" charset="0"/>
              </a:rPr>
              <a:t>Stadthausgeviert</a:t>
            </a:r>
            <a:r>
              <a:rPr lang="de-CH" altLang="de-DE" sz="1800" b="1" dirty="0" smtClean="0">
                <a:latin typeface="Arial Narrow" panose="020B0606020202030204" pitchFamily="34" charset="0"/>
              </a:rPr>
              <a:t> gehört der Stadt</a:t>
            </a:r>
            <a:br>
              <a:rPr lang="de-CH" altLang="de-DE" sz="1800" b="1" dirty="0" smtClean="0">
                <a:latin typeface="Arial Narrow" panose="020B0606020202030204" pitchFamily="34" charset="0"/>
              </a:rPr>
            </a:br>
            <a:r>
              <a:rPr lang="de-CH" altLang="de-DE" sz="1800" dirty="0" smtClean="0">
                <a:latin typeface="Arial Narrow" panose="020B0606020202030204" pitchFamily="34" charset="0"/>
              </a:rPr>
              <a:t>Das </a:t>
            </a:r>
            <a:r>
              <a:rPr lang="de-CH" altLang="de-DE" sz="1800" dirty="0" err="1" smtClean="0">
                <a:latin typeface="Arial Narrow" panose="020B0606020202030204" pitchFamily="34" charset="0"/>
              </a:rPr>
              <a:t>Stadthausgeviert</a:t>
            </a:r>
            <a:r>
              <a:rPr lang="de-CH" altLang="de-DE" sz="1800" dirty="0" smtClean="0">
                <a:latin typeface="Arial Narrow" panose="020B0606020202030204" pitchFamily="34" charset="0"/>
              </a:rPr>
              <a:t> ist seit 1979 vollständig im Eigentum der Stadt Schaffhausen.</a:t>
            </a:r>
          </a:p>
          <a:p>
            <a:pPr eaLnBrk="1" hangingPunct="1">
              <a:spcBef>
                <a:spcPts val="600"/>
              </a:spcBef>
              <a:spcAft>
                <a:spcPts val="600"/>
              </a:spcAft>
              <a:buFont typeface="Symbol" panose="05050102010706020507" pitchFamily="18" charset="2"/>
              <a:buChar char="-"/>
              <a:defRPr/>
            </a:pPr>
            <a:r>
              <a:rPr lang="de-CH" altLang="de-DE" sz="1800" b="1" dirty="0" smtClean="0">
                <a:latin typeface="Arial Narrow" panose="020B0606020202030204" pitchFamily="34" charset="0"/>
              </a:rPr>
              <a:t>Schlechter Zustand</a:t>
            </a:r>
            <a:br>
              <a:rPr lang="de-CH" altLang="de-DE" sz="1800" b="1" dirty="0" smtClean="0">
                <a:latin typeface="Arial Narrow" panose="020B0606020202030204" pitchFamily="34" charset="0"/>
              </a:rPr>
            </a:br>
            <a:r>
              <a:rPr lang="de-CH" altLang="de-DE" sz="1800" dirty="0" smtClean="0">
                <a:latin typeface="Arial Narrow" panose="020B0606020202030204" pitchFamily="34" charset="0"/>
              </a:rPr>
              <a:t>Mit Ausnahme des Stadthauses, des Ecksteins und des </a:t>
            </a:r>
            <a:r>
              <a:rPr lang="de-CH" altLang="de-DE" sz="1800" dirty="0" err="1" smtClean="0">
                <a:latin typeface="Arial Narrow" panose="020B0606020202030204" pitchFamily="34" charset="0"/>
              </a:rPr>
              <a:t>Konventhauses</a:t>
            </a:r>
            <a:r>
              <a:rPr lang="de-CH" altLang="de-DE" sz="1800" dirty="0" smtClean="0">
                <a:latin typeface="Arial Narrow" panose="020B0606020202030204" pitchFamily="34" charset="0"/>
              </a:rPr>
              <a:t> sind die Liegenschaften in sehr schlechtem Zustand.</a:t>
            </a:r>
          </a:p>
          <a:p>
            <a:pPr eaLnBrk="1" hangingPunct="1">
              <a:spcBef>
                <a:spcPts val="600"/>
              </a:spcBef>
              <a:spcAft>
                <a:spcPts val="600"/>
              </a:spcAft>
              <a:buFont typeface="Symbol" panose="05050102010706020507" pitchFamily="18" charset="2"/>
              <a:buChar char="-"/>
              <a:defRPr/>
            </a:pPr>
            <a:r>
              <a:rPr lang="de-CH" altLang="de-DE" sz="1800" b="1" dirty="0" smtClean="0">
                <a:latin typeface="Arial Narrow" panose="020B0606020202030204" pitchFamily="34" charset="0"/>
              </a:rPr>
              <a:t>Sanierungsprojekte bisher gescheitert</a:t>
            </a:r>
            <a:br>
              <a:rPr lang="de-CH" altLang="de-DE" sz="1800" b="1" dirty="0" smtClean="0">
                <a:latin typeface="Arial Narrow" panose="020B0606020202030204" pitchFamily="34" charset="0"/>
              </a:rPr>
            </a:br>
            <a:r>
              <a:rPr lang="de-CH" altLang="de-DE" sz="1800" dirty="0" smtClean="0">
                <a:latin typeface="Arial Narrow" panose="020B0606020202030204" pitchFamily="34" charset="0"/>
              </a:rPr>
              <a:t>Verschiedene Projekte zur Sanierung des Gevierts sind gescheitert, meist wegen der Finanzierung.</a:t>
            </a:r>
            <a:endParaRPr lang="de-CH" altLang="de-DE" sz="1800" dirty="0">
              <a:latin typeface="Arial Narrow" panose="020B0606020202030204" pitchFamily="34" charset="0"/>
            </a:endParaRPr>
          </a:p>
        </p:txBody>
      </p:sp>
      <p:pic>
        <p:nvPicPr>
          <p:cNvPr id="11" name="Grafik 10"/>
          <p:cNvPicPr/>
          <p:nvPr/>
        </p:nvPicPr>
        <p:blipFill rotWithShape="1">
          <a:blip r:embed="rId3" cstate="print">
            <a:extLst>
              <a:ext uri="{28A0092B-C50C-407E-A947-70E740481C1C}">
                <a14:useLocalDpi xmlns:a14="http://schemas.microsoft.com/office/drawing/2010/main" val="0"/>
              </a:ext>
            </a:extLst>
          </a:blip>
          <a:srcRect l="19887" t="5831" r="20446" b="6355"/>
          <a:stretch/>
        </p:blipFill>
        <p:spPr bwMode="auto">
          <a:xfrm>
            <a:off x="323528" y="2546037"/>
            <a:ext cx="3456384" cy="3597145"/>
          </a:xfrm>
          <a:prstGeom prst="rect">
            <a:avLst/>
          </a:prstGeom>
          <a:ln w="3175">
            <a:solidFill>
              <a:schemeClr val="tx1">
                <a:lumMod val="50000"/>
                <a:lumOff val="50000"/>
              </a:schemeClr>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53029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6"/>
          <p:cNvSpPr txBox="1">
            <a:spLocks noChangeArrowheads="1"/>
          </p:cNvSpPr>
          <p:nvPr/>
        </p:nvSpPr>
        <p:spPr bwMode="auto">
          <a:xfrm>
            <a:off x="609600" y="914865"/>
            <a:ext cx="821087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ts val="0"/>
              </a:spcBef>
              <a:spcAft>
                <a:spcPts val="400"/>
              </a:spcAft>
            </a:pPr>
            <a:r>
              <a:rPr lang="de-DE" altLang="de-DE" b="1" dirty="0" smtClean="0">
                <a:solidFill>
                  <a:schemeClr val="bg1"/>
                </a:solidFill>
              </a:rPr>
              <a:t>Sanierungsstrategie </a:t>
            </a:r>
            <a:r>
              <a:rPr lang="de-DE" altLang="de-DE" b="1" dirty="0" err="1" smtClean="0">
                <a:solidFill>
                  <a:schemeClr val="bg1"/>
                </a:solidFill>
              </a:rPr>
              <a:t>Stadthausgeviert</a:t>
            </a:r>
            <a:r>
              <a:rPr lang="de-DE" altLang="de-DE" b="1" dirty="0" smtClean="0">
                <a:solidFill>
                  <a:schemeClr val="bg1"/>
                </a:solidFill>
              </a:rPr>
              <a:t/>
            </a:r>
            <a:br>
              <a:rPr lang="de-DE" altLang="de-DE" b="1" dirty="0" smtClean="0">
                <a:solidFill>
                  <a:schemeClr val="bg1"/>
                </a:solidFill>
              </a:rPr>
            </a:br>
            <a:r>
              <a:rPr lang="de-DE" altLang="de-DE" dirty="0" smtClean="0">
                <a:solidFill>
                  <a:schemeClr val="bg1"/>
                </a:solidFill>
              </a:rPr>
              <a:t>Ausgangslage: Die Verwaltung ist in der Stadt verteilt</a:t>
            </a:r>
            <a:endParaRPr lang="de-DE" altLang="de-DE" dirty="0">
              <a:solidFill>
                <a:schemeClr val="bg1"/>
              </a:solidFill>
            </a:endParaRPr>
          </a:p>
        </p:txBody>
      </p:sp>
      <p:sp>
        <p:nvSpPr>
          <p:cNvPr id="10" name="Text Box 5"/>
          <p:cNvSpPr txBox="1">
            <a:spLocks noChangeArrowheads="1"/>
          </p:cNvSpPr>
          <p:nvPr/>
        </p:nvSpPr>
        <p:spPr bwMode="auto">
          <a:xfrm>
            <a:off x="3995936" y="2504138"/>
            <a:ext cx="4727570" cy="276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0" tIns="0" rIns="0" bIns="0">
            <a:spAutoFit/>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indent="0" eaLnBrk="1" hangingPunct="1">
              <a:spcBef>
                <a:spcPts val="600"/>
              </a:spcBef>
              <a:spcAft>
                <a:spcPts val="600"/>
              </a:spcAft>
              <a:defRPr/>
            </a:pPr>
            <a:r>
              <a:rPr lang="de-CH" altLang="de-DE" sz="1800" b="1" dirty="0" smtClean="0">
                <a:solidFill>
                  <a:schemeClr val="tx1">
                    <a:lumMod val="65000"/>
                    <a:lumOff val="35000"/>
                  </a:schemeClr>
                </a:solidFill>
                <a:latin typeface="+mn-lt"/>
              </a:rPr>
              <a:t>Ausgangslage Standorte Kernverwaltung</a:t>
            </a:r>
          </a:p>
        </p:txBody>
      </p:sp>
      <p:pic>
        <p:nvPicPr>
          <p:cNvPr id="1026" name="Picture 2" descr="Fussgängerzone Altstadt Schaffhause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7382" y="2539737"/>
            <a:ext cx="3381743" cy="3492328"/>
          </a:xfrm>
          <a:prstGeom prst="rect">
            <a:avLst/>
          </a:prstGeom>
          <a:noFill/>
          <a:extLst>
            <a:ext uri="{909E8E84-426E-40DD-AFC4-6F175D3DCCD1}">
              <a14:hiddenFill xmlns:a14="http://schemas.microsoft.com/office/drawing/2010/main">
                <a:solidFill>
                  <a:srgbClr val="FFFFFF"/>
                </a:solidFill>
              </a14:hiddenFill>
            </a:ext>
          </a:extLst>
        </p:spPr>
      </p:pic>
      <p:sp>
        <p:nvSpPr>
          <p:cNvPr id="34" name="Text Box 5"/>
          <p:cNvSpPr txBox="1">
            <a:spLocks noChangeArrowheads="1"/>
          </p:cNvSpPr>
          <p:nvPr/>
        </p:nvSpPr>
        <p:spPr bwMode="auto">
          <a:xfrm>
            <a:off x="3995936" y="4902259"/>
            <a:ext cx="4824536" cy="8309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0" tIns="0" rIns="0" bIns="0">
            <a:spAutoFit/>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ts val="600"/>
              </a:spcBef>
              <a:spcAft>
                <a:spcPts val="600"/>
              </a:spcAft>
              <a:buFont typeface="Symbol" panose="05050102010706020507" pitchFamily="18" charset="2"/>
              <a:buChar char="-"/>
              <a:defRPr/>
            </a:pPr>
            <a:r>
              <a:rPr lang="de-CH" altLang="de-DE" sz="1800" b="1" dirty="0" smtClean="0">
                <a:latin typeface="Arial Narrow" panose="020B0606020202030204" pitchFamily="34" charset="0"/>
              </a:rPr>
              <a:t>Ziel des Stadtrates: Zusammenführung der dezentralen Standorte an einen zentralen und zeitgemäss ausgestatteten Standort</a:t>
            </a:r>
            <a:r>
              <a:rPr lang="de-CH" altLang="de-DE" sz="1800" b="1" dirty="0">
                <a:latin typeface="Arial Narrow" panose="020B0606020202030204" pitchFamily="34" charset="0"/>
              </a:rPr>
              <a:t>.</a:t>
            </a:r>
            <a:endParaRPr lang="de-CH" altLang="de-DE" sz="1800" dirty="0" smtClean="0">
              <a:latin typeface="Arial Narrow" panose="020B0606020202030204" pitchFamily="34" charset="0"/>
            </a:endParaRPr>
          </a:p>
        </p:txBody>
      </p:sp>
      <p:grpSp>
        <p:nvGrpSpPr>
          <p:cNvPr id="11" name="Gruppieren 10"/>
          <p:cNvGrpSpPr/>
          <p:nvPr/>
        </p:nvGrpSpPr>
        <p:grpSpPr>
          <a:xfrm>
            <a:off x="1057275" y="2947010"/>
            <a:ext cx="8003124" cy="1726744"/>
            <a:chOff x="1057275" y="2947010"/>
            <a:chExt cx="8003124" cy="1726744"/>
          </a:xfrm>
        </p:grpSpPr>
        <p:sp>
          <p:nvSpPr>
            <p:cNvPr id="35" name="Text Box 5"/>
            <p:cNvSpPr txBox="1">
              <a:spLocks noChangeArrowheads="1"/>
            </p:cNvSpPr>
            <p:nvPr/>
          </p:nvSpPr>
          <p:spPr bwMode="auto">
            <a:xfrm>
              <a:off x="4332829" y="3565758"/>
              <a:ext cx="4727570" cy="11079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0" tIns="0" rIns="0" bIns="0">
              <a:spAutoFit/>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indent="0" eaLnBrk="1" hangingPunct="1">
                <a:spcBef>
                  <a:spcPts val="600"/>
                </a:spcBef>
                <a:spcAft>
                  <a:spcPts val="600"/>
                </a:spcAft>
                <a:defRPr/>
              </a:pPr>
              <a:r>
                <a:rPr lang="de-CH" altLang="de-DE" sz="1800" dirty="0" smtClean="0">
                  <a:latin typeface="Arial Narrow" panose="020B0606020202030204" pitchFamily="34" charset="0"/>
                  <a:sym typeface="Wingdings 3" panose="05040102010807070707" pitchFamily="18" charset="2"/>
                </a:rPr>
                <a:t> betriebliche Nachteile (lange Wege)</a:t>
              </a:r>
              <a:br>
                <a:rPr lang="de-CH" altLang="de-DE" sz="1800" dirty="0" smtClean="0">
                  <a:latin typeface="Arial Narrow" panose="020B0606020202030204" pitchFamily="34" charset="0"/>
                  <a:sym typeface="Wingdings 3" panose="05040102010807070707" pitchFamily="18" charset="2"/>
                </a:rPr>
              </a:br>
              <a:r>
                <a:rPr lang="de-CH" altLang="de-DE" sz="1800" dirty="0" smtClean="0">
                  <a:latin typeface="Arial Narrow" panose="020B0606020202030204" pitchFamily="34" charset="0"/>
                  <a:sym typeface="Wingdings 3" panose="05040102010807070707" pitchFamily="18" charset="2"/>
                </a:rPr>
                <a:t> suboptimale Infrastruktur der Büros</a:t>
              </a:r>
              <a:br>
                <a:rPr lang="de-CH" altLang="de-DE" sz="1800" dirty="0" smtClean="0">
                  <a:latin typeface="Arial Narrow" panose="020B0606020202030204" pitchFamily="34" charset="0"/>
                  <a:sym typeface="Wingdings 3" panose="05040102010807070707" pitchFamily="18" charset="2"/>
                </a:rPr>
              </a:br>
              <a:r>
                <a:rPr lang="de-CH" altLang="de-DE" sz="1800" dirty="0" smtClean="0">
                  <a:latin typeface="Arial Narrow" panose="020B0606020202030204" pitchFamily="34" charset="0"/>
                  <a:sym typeface="Wingdings 3" panose="05040102010807070707" pitchFamily="18" charset="2"/>
                </a:rPr>
                <a:t> hohe nicht ausgewiesene (kalkulatorische) Kosten</a:t>
              </a:r>
              <a:br>
                <a:rPr lang="de-CH" altLang="de-DE" sz="1800" dirty="0" smtClean="0">
                  <a:latin typeface="Arial Narrow" panose="020B0606020202030204" pitchFamily="34" charset="0"/>
                  <a:sym typeface="Wingdings 3" panose="05040102010807070707" pitchFamily="18" charset="2"/>
                </a:rPr>
              </a:br>
              <a:r>
                <a:rPr lang="de-CH" altLang="de-DE" sz="1800" dirty="0" smtClean="0">
                  <a:latin typeface="Arial Narrow" panose="020B0606020202030204" pitchFamily="34" charset="0"/>
                  <a:sym typeface="Wingdings 3" panose="05040102010807070707" pitchFamily="18" charset="2"/>
                </a:rPr>
                <a:t> Potenzial: Liegenschaften freispielen</a:t>
              </a:r>
              <a:endParaRPr lang="de-CH" altLang="de-DE" sz="1800" dirty="0" smtClean="0">
                <a:latin typeface="Arial Narrow" panose="020B0606020202030204" pitchFamily="34" charset="0"/>
              </a:endParaRPr>
            </a:p>
          </p:txBody>
        </p:sp>
        <p:grpSp>
          <p:nvGrpSpPr>
            <p:cNvPr id="9" name="Gruppieren 8"/>
            <p:cNvGrpSpPr/>
            <p:nvPr/>
          </p:nvGrpSpPr>
          <p:grpSpPr>
            <a:xfrm>
              <a:off x="1057275" y="2947010"/>
              <a:ext cx="7666231" cy="1657100"/>
              <a:chOff x="1057275" y="2947010"/>
              <a:chExt cx="7666231" cy="1657100"/>
            </a:xfrm>
          </p:grpSpPr>
          <p:grpSp>
            <p:nvGrpSpPr>
              <p:cNvPr id="1024" name="Gruppieren 1023"/>
              <p:cNvGrpSpPr/>
              <p:nvPr/>
            </p:nvGrpSpPr>
            <p:grpSpPr>
              <a:xfrm>
                <a:off x="1912144" y="3054340"/>
                <a:ext cx="671194" cy="169904"/>
                <a:chOff x="1912144" y="2935491"/>
                <a:chExt cx="671194" cy="169904"/>
              </a:xfrm>
            </p:grpSpPr>
            <p:sp>
              <p:nvSpPr>
                <p:cNvPr id="5" name="Freihandform 4"/>
                <p:cNvSpPr/>
                <p:nvPr/>
              </p:nvSpPr>
              <p:spPr bwMode="auto">
                <a:xfrm>
                  <a:off x="1912144" y="2950369"/>
                  <a:ext cx="100012" cy="155026"/>
                </a:xfrm>
                <a:custGeom>
                  <a:avLst/>
                  <a:gdLst>
                    <a:gd name="connsiteX0" fmla="*/ 64294 w 88106"/>
                    <a:gd name="connsiteY0" fmla="*/ 154781 h 155389"/>
                    <a:gd name="connsiteX1" fmla="*/ 0 w 88106"/>
                    <a:gd name="connsiteY1" fmla="*/ 104775 h 155389"/>
                    <a:gd name="connsiteX2" fmla="*/ 2381 w 88106"/>
                    <a:gd name="connsiteY2" fmla="*/ 38100 h 155389"/>
                    <a:gd name="connsiteX3" fmla="*/ 9525 w 88106"/>
                    <a:gd name="connsiteY3" fmla="*/ 0 h 155389"/>
                    <a:gd name="connsiteX4" fmla="*/ 38100 w 88106"/>
                    <a:gd name="connsiteY4" fmla="*/ 0 h 155389"/>
                    <a:gd name="connsiteX5" fmla="*/ 71437 w 88106"/>
                    <a:gd name="connsiteY5" fmla="*/ 26194 h 155389"/>
                    <a:gd name="connsiteX6" fmla="*/ 88106 w 88106"/>
                    <a:gd name="connsiteY6" fmla="*/ 69056 h 155389"/>
                    <a:gd name="connsiteX7" fmla="*/ 64294 w 88106"/>
                    <a:gd name="connsiteY7" fmla="*/ 154781 h 155389"/>
                    <a:gd name="connsiteX0" fmla="*/ 64294 w 100012"/>
                    <a:gd name="connsiteY0" fmla="*/ 154781 h 155288"/>
                    <a:gd name="connsiteX1" fmla="*/ 0 w 100012"/>
                    <a:gd name="connsiteY1" fmla="*/ 104775 h 155288"/>
                    <a:gd name="connsiteX2" fmla="*/ 2381 w 100012"/>
                    <a:gd name="connsiteY2" fmla="*/ 38100 h 155288"/>
                    <a:gd name="connsiteX3" fmla="*/ 9525 w 100012"/>
                    <a:gd name="connsiteY3" fmla="*/ 0 h 155288"/>
                    <a:gd name="connsiteX4" fmla="*/ 38100 w 100012"/>
                    <a:gd name="connsiteY4" fmla="*/ 0 h 155288"/>
                    <a:gd name="connsiteX5" fmla="*/ 71437 w 100012"/>
                    <a:gd name="connsiteY5" fmla="*/ 26194 h 155288"/>
                    <a:gd name="connsiteX6" fmla="*/ 100012 w 100012"/>
                    <a:gd name="connsiteY6" fmla="*/ 123825 h 155288"/>
                    <a:gd name="connsiteX7" fmla="*/ 64294 w 100012"/>
                    <a:gd name="connsiteY7" fmla="*/ 154781 h 155288"/>
                    <a:gd name="connsiteX0" fmla="*/ 64294 w 100012"/>
                    <a:gd name="connsiteY0" fmla="*/ 154781 h 155026"/>
                    <a:gd name="connsiteX1" fmla="*/ 0 w 100012"/>
                    <a:gd name="connsiteY1" fmla="*/ 104775 h 155026"/>
                    <a:gd name="connsiteX2" fmla="*/ 2381 w 100012"/>
                    <a:gd name="connsiteY2" fmla="*/ 38100 h 155026"/>
                    <a:gd name="connsiteX3" fmla="*/ 9525 w 100012"/>
                    <a:gd name="connsiteY3" fmla="*/ 0 h 155026"/>
                    <a:gd name="connsiteX4" fmla="*/ 38100 w 100012"/>
                    <a:gd name="connsiteY4" fmla="*/ 0 h 155026"/>
                    <a:gd name="connsiteX5" fmla="*/ 71437 w 100012"/>
                    <a:gd name="connsiteY5" fmla="*/ 26194 h 155026"/>
                    <a:gd name="connsiteX6" fmla="*/ 100012 w 100012"/>
                    <a:gd name="connsiteY6" fmla="*/ 123825 h 155026"/>
                    <a:gd name="connsiteX7" fmla="*/ 64294 w 100012"/>
                    <a:gd name="connsiteY7" fmla="*/ 154781 h 155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012" h="155026">
                      <a:moveTo>
                        <a:pt x="64294" y="154781"/>
                      </a:moveTo>
                      <a:cubicBezTo>
                        <a:pt x="47625" y="151606"/>
                        <a:pt x="21431" y="121444"/>
                        <a:pt x="0" y="104775"/>
                      </a:cubicBezTo>
                      <a:cubicBezTo>
                        <a:pt x="794" y="82550"/>
                        <a:pt x="1587" y="60325"/>
                        <a:pt x="2381" y="38100"/>
                      </a:cubicBezTo>
                      <a:lnTo>
                        <a:pt x="9525" y="0"/>
                      </a:lnTo>
                      <a:lnTo>
                        <a:pt x="38100" y="0"/>
                      </a:lnTo>
                      <a:lnTo>
                        <a:pt x="71437" y="26194"/>
                      </a:lnTo>
                      <a:lnTo>
                        <a:pt x="100012" y="123825"/>
                      </a:lnTo>
                      <a:cubicBezTo>
                        <a:pt x="99218" y="129381"/>
                        <a:pt x="80963" y="157956"/>
                        <a:pt x="64294" y="154781"/>
                      </a:cubicBezTo>
                      <a:close/>
                    </a:path>
                  </a:pathLst>
                </a:custGeom>
                <a:solidFill>
                  <a:srgbClr val="FF0000">
                    <a:alpha val="12941"/>
                  </a:srgbClr>
                </a:solidFill>
                <a:ln w="95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de-CH"/>
                </a:p>
              </p:txBody>
            </p:sp>
            <p:sp>
              <p:nvSpPr>
                <p:cNvPr id="15" name="Textfeld 14"/>
                <p:cNvSpPr txBox="1"/>
                <p:nvPr/>
              </p:nvSpPr>
              <p:spPr>
                <a:xfrm>
                  <a:off x="1971357" y="2935491"/>
                  <a:ext cx="611981" cy="123111"/>
                </a:xfrm>
                <a:prstGeom prst="rect">
                  <a:avLst/>
                </a:prstGeom>
                <a:noFill/>
              </p:spPr>
              <p:txBody>
                <a:bodyPr wrap="square" lIns="0" tIns="0" rIns="0" bIns="0" rtlCol="0">
                  <a:spAutoFit/>
                </a:bodyPr>
                <a:lstStyle/>
                <a:p>
                  <a:r>
                    <a:rPr lang="de-CH" sz="800" b="1" dirty="0" smtClean="0">
                      <a:solidFill>
                        <a:srgbClr val="FF0000"/>
                      </a:solidFill>
                      <a:effectLst>
                        <a:glow rad="127000">
                          <a:schemeClr val="bg1">
                            <a:alpha val="90000"/>
                          </a:schemeClr>
                        </a:glow>
                      </a:effectLst>
                      <a:latin typeface="Arial Narrow" panose="020B0606020202030204" pitchFamily="34" charset="0"/>
                    </a:rPr>
                    <a:t>Grosser Käfig</a:t>
                  </a:r>
                  <a:endParaRPr lang="de-CH" sz="800" b="1" dirty="0">
                    <a:solidFill>
                      <a:srgbClr val="FF0000"/>
                    </a:solidFill>
                    <a:effectLst>
                      <a:glow rad="127000">
                        <a:schemeClr val="bg1">
                          <a:alpha val="90000"/>
                        </a:schemeClr>
                      </a:glow>
                    </a:effectLst>
                    <a:latin typeface="Arial Narrow" panose="020B0606020202030204" pitchFamily="34" charset="0"/>
                  </a:endParaRPr>
                </a:p>
              </p:txBody>
            </p:sp>
          </p:grpSp>
          <p:grpSp>
            <p:nvGrpSpPr>
              <p:cNvPr id="28" name="Gruppieren 27"/>
              <p:cNvGrpSpPr/>
              <p:nvPr/>
            </p:nvGrpSpPr>
            <p:grpSpPr>
              <a:xfrm>
                <a:off x="1410750" y="3612609"/>
                <a:ext cx="611981" cy="240040"/>
                <a:chOff x="1410750" y="3493760"/>
                <a:chExt cx="611981" cy="240040"/>
              </a:xfrm>
            </p:grpSpPr>
            <p:sp>
              <p:nvSpPr>
                <p:cNvPr id="3" name="Freihandform 2"/>
                <p:cNvSpPr/>
                <p:nvPr/>
              </p:nvSpPr>
              <p:spPr bwMode="auto">
                <a:xfrm>
                  <a:off x="1700213" y="3612356"/>
                  <a:ext cx="138112" cy="121444"/>
                </a:xfrm>
                <a:custGeom>
                  <a:avLst/>
                  <a:gdLst>
                    <a:gd name="connsiteX0" fmla="*/ 0 w 130968"/>
                    <a:gd name="connsiteY0" fmla="*/ 47625 h 121444"/>
                    <a:gd name="connsiteX1" fmla="*/ 92868 w 130968"/>
                    <a:gd name="connsiteY1" fmla="*/ 80963 h 121444"/>
                    <a:gd name="connsiteX2" fmla="*/ 130968 w 130968"/>
                    <a:gd name="connsiteY2" fmla="*/ 121444 h 121444"/>
                    <a:gd name="connsiteX3" fmla="*/ 130968 w 130968"/>
                    <a:gd name="connsiteY3" fmla="*/ 121444 h 121444"/>
                    <a:gd name="connsiteX4" fmla="*/ 121443 w 130968"/>
                    <a:gd name="connsiteY4" fmla="*/ 42863 h 121444"/>
                    <a:gd name="connsiteX5" fmla="*/ 30956 w 130968"/>
                    <a:gd name="connsiteY5" fmla="*/ 0 h 121444"/>
                    <a:gd name="connsiteX6" fmla="*/ 0 w 130968"/>
                    <a:gd name="connsiteY6" fmla="*/ 47625 h 121444"/>
                    <a:gd name="connsiteX0" fmla="*/ 0 w 138112"/>
                    <a:gd name="connsiteY0" fmla="*/ 47625 h 121444"/>
                    <a:gd name="connsiteX1" fmla="*/ 92868 w 138112"/>
                    <a:gd name="connsiteY1" fmla="*/ 80963 h 121444"/>
                    <a:gd name="connsiteX2" fmla="*/ 130968 w 138112"/>
                    <a:gd name="connsiteY2" fmla="*/ 121444 h 121444"/>
                    <a:gd name="connsiteX3" fmla="*/ 130968 w 138112"/>
                    <a:gd name="connsiteY3" fmla="*/ 121444 h 121444"/>
                    <a:gd name="connsiteX4" fmla="*/ 138112 w 138112"/>
                    <a:gd name="connsiteY4" fmla="*/ 61913 h 121444"/>
                    <a:gd name="connsiteX5" fmla="*/ 30956 w 138112"/>
                    <a:gd name="connsiteY5" fmla="*/ 0 h 121444"/>
                    <a:gd name="connsiteX6" fmla="*/ 0 w 138112"/>
                    <a:gd name="connsiteY6" fmla="*/ 47625 h 121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112" h="121444">
                      <a:moveTo>
                        <a:pt x="0" y="47625"/>
                      </a:moveTo>
                      <a:lnTo>
                        <a:pt x="92868" y="80963"/>
                      </a:lnTo>
                      <a:lnTo>
                        <a:pt x="130968" y="121444"/>
                      </a:lnTo>
                      <a:lnTo>
                        <a:pt x="130968" y="121444"/>
                      </a:lnTo>
                      <a:lnTo>
                        <a:pt x="138112" y="61913"/>
                      </a:lnTo>
                      <a:lnTo>
                        <a:pt x="30956" y="0"/>
                      </a:lnTo>
                      <a:lnTo>
                        <a:pt x="0" y="47625"/>
                      </a:lnTo>
                      <a:close/>
                    </a:path>
                  </a:pathLst>
                </a:custGeom>
                <a:solidFill>
                  <a:srgbClr val="FF0000">
                    <a:alpha val="12941"/>
                  </a:srgbClr>
                </a:solidFill>
                <a:ln w="95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de-CH"/>
                </a:p>
              </p:txBody>
            </p:sp>
            <p:sp>
              <p:nvSpPr>
                <p:cNvPr id="17" name="Textfeld 16"/>
                <p:cNvSpPr txBox="1"/>
                <p:nvPr/>
              </p:nvSpPr>
              <p:spPr>
                <a:xfrm>
                  <a:off x="1410750" y="3493760"/>
                  <a:ext cx="611981" cy="123111"/>
                </a:xfrm>
                <a:prstGeom prst="rect">
                  <a:avLst/>
                </a:prstGeom>
                <a:noFill/>
              </p:spPr>
              <p:txBody>
                <a:bodyPr wrap="square" lIns="0" tIns="0" rIns="0" bIns="0" rtlCol="0">
                  <a:spAutoFit/>
                </a:bodyPr>
                <a:lstStyle/>
                <a:p>
                  <a:r>
                    <a:rPr lang="de-CH" sz="800" b="1" dirty="0" smtClean="0">
                      <a:solidFill>
                        <a:srgbClr val="FF0000"/>
                      </a:solidFill>
                      <a:effectLst>
                        <a:glow rad="127000">
                          <a:schemeClr val="bg1">
                            <a:alpha val="90000"/>
                          </a:schemeClr>
                        </a:glow>
                      </a:effectLst>
                      <a:latin typeface="Arial Narrow" panose="020B0606020202030204" pitchFamily="34" charset="0"/>
                    </a:rPr>
                    <a:t>Grosses Haus</a:t>
                  </a:r>
                  <a:endParaRPr lang="de-CH" sz="800" b="1" dirty="0">
                    <a:solidFill>
                      <a:srgbClr val="FF0000"/>
                    </a:solidFill>
                    <a:effectLst>
                      <a:glow rad="127000">
                        <a:schemeClr val="bg1">
                          <a:alpha val="90000"/>
                        </a:schemeClr>
                      </a:glow>
                    </a:effectLst>
                    <a:latin typeface="Arial Narrow" panose="020B0606020202030204" pitchFamily="34" charset="0"/>
                  </a:endParaRPr>
                </a:p>
              </p:txBody>
            </p:sp>
          </p:grpSp>
          <p:grpSp>
            <p:nvGrpSpPr>
              <p:cNvPr id="26" name="Gruppieren 25"/>
              <p:cNvGrpSpPr/>
              <p:nvPr/>
            </p:nvGrpSpPr>
            <p:grpSpPr>
              <a:xfrm>
                <a:off x="2574131" y="3884126"/>
                <a:ext cx="1058475" cy="237604"/>
                <a:chOff x="2574131" y="3765277"/>
                <a:chExt cx="1058475" cy="237604"/>
              </a:xfrm>
            </p:grpSpPr>
            <p:sp>
              <p:nvSpPr>
                <p:cNvPr id="14" name="Freihandform 13"/>
                <p:cNvSpPr/>
                <p:nvPr/>
              </p:nvSpPr>
              <p:spPr bwMode="auto">
                <a:xfrm>
                  <a:off x="2574131" y="3893344"/>
                  <a:ext cx="121444" cy="109537"/>
                </a:xfrm>
                <a:custGeom>
                  <a:avLst/>
                  <a:gdLst>
                    <a:gd name="connsiteX0" fmla="*/ 30957 w 121444"/>
                    <a:gd name="connsiteY0" fmla="*/ 100012 h 109537"/>
                    <a:gd name="connsiteX1" fmla="*/ 92869 w 121444"/>
                    <a:gd name="connsiteY1" fmla="*/ 109537 h 109537"/>
                    <a:gd name="connsiteX2" fmla="*/ 92869 w 121444"/>
                    <a:gd name="connsiteY2" fmla="*/ 97631 h 109537"/>
                    <a:gd name="connsiteX3" fmla="*/ 119063 w 121444"/>
                    <a:gd name="connsiteY3" fmla="*/ 95250 h 109537"/>
                    <a:gd name="connsiteX4" fmla="*/ 121444 w 121444"/>
                    <a:gd name="connsiteY4" fmla="*/ 2381 h 109537"/>
                    <a:gd name="connsiteX5" fmla="*/ 0 w 121444"/>
                    <a:gd name="connsiteY5" fmla="*/ 0 h 109537"/>
                    <a:gd name="connsiteX6" fmla="*/ 7144 w 121444"/>
                    <a:gd name="connsiteY6" fmla="*/ 33337 h 109537"/>
                    <a:gd name="connsiteX7" fmla="*/ 30957 w 121444"/>
                    <a:gd name="connsiteY7" fmla="*/ 47625 h 109537"/>
                    <a:gd name="connsiteX8" fmla="*/ 30957 w 121444"/>
                    <a:gd name="connsiteY8" fmla="*/ 100012 h 109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444" h="109537">
                      <a:moveTo>
                        <a:pt x="30957" y="100012"/>
                      </a:moveTo>
                      <a:lnTo>
                        <a:pt x="92869" y="109537"/>
                      </a:lnTo>
                      <a:lnTo>
                        <a:pt x="92869" y="97631"/>
                      </a:lnTo>
                      <a:lnTo>
                        <a:pt x="119063" y="95250"/>
                      </a:lnTo>
                      <a:cubicBezTo>
                        <a:pt x="119857" y="64294"/>
                        <a:pt x="120650" y="33337"/>
                        <a:pt x="121444" y="2381"/>
                      </a:cubicBezTo>
                      <a:lnTo>
                        <a:pt x="0" y="0"/>
                      </a:lnTo>
                      <a:lnTo>
                        <a:pt x="7144" y="33337"/>
                      </a:lnTo>
                      <a:lnTo>
                        <a:pt x="30957" y="47625"/>
                      </a:lnTo>
                      <a:lnTo>
                        <a:pt x="30957" y="100012"/>
                      </a:lnTo>
                      <a:close/>
                    </a:path>
                  </a:pathLst>
                </a:custGeom>
                <a:solidFill>
                  <a:srgbClr val="FF0000">
                    <a:alpha val="12941"/>
                  </a:srgbClr>
                </a:solidFill>
                <a:ln w="95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de-CH"/>
                </a:p>
              </p:txBody>
            </p:sp>
            <p:sp>
              <p:nvSpPr>
                <p:cNvPr id="18" name="Textfeld 17"/>
                <p:cNvSpPr txBox="1"/>
                <p:nvPr/>
              </p:nvSpPr>
              <p:spPr>
                <a:xfrm>
                  <a:off x="2607798" y="3765277"/>
                  <a:ext cx="1024808" cy="123111"/>
                </a:xfrm>
                <a:prstGeom prst="rect">
                  <a:avLst/>
                </a:prstGeom>
                <a:noFill/>
              </p:spPr>
              <p:txBody>
                <a:bodyPr wrap="square" lIns="0" tIns="0" rIns="0" bIns="0" rtlCol="0">
                  <a:spAutoFit/>
                </a:bodyPr>
                <a:lstStyle/>
                <a:p>
                  <a:r>
                    <a:rPr lang="de-CH" sz="800" b="1" dirty="0" smtClean="0">
                      <a:solidFill>
                        <a:srgbClr val="FF0000"/>
                      </a:solidFill>
                      <a:effectLst>
                        <a:glow rad="127000">
                          <a:schemeClr val="bg1">
                            <a:alpha val="90000"/>
                          </a:schemeClr>
                        </a:glow>
                      </a:effectLst>
                      <a:latin typeface="Arial Narrow" panose="020B0606020202030204" pitchFamily="34" charset="0"/>
                    </a:rPr>
                    <a:t>Kirchhofplatz-Schulhaus</a:t>
                  </a:r>
                  <a:endParaRPr lang="de-CH" sz="800" b="1" dirty="0">
                    <a:solidFill>
                      <a:srgbClr val="FF0000"/>
                    </a:solidFill>
                    <a:effectLst>
                      <a:glow rad="127000">
                        <a:schemeClr val="bg1">
                          <a:alpha val="90000"/>
                        </a:schemeClr>
                      </a:glow>
                    </a:effectLst>
                    <a:latin typeface="Arial Narrow" panose="020B0606020202030204" pitchFamily="34" charset="0"/>
                  </a:endParaRPr>
                </a:p>
              </p:txBody>
            </p:sp>
          </p:grpSp>
          <p:grpSp>
            <p:nvGrpSpPr>
              <p:cNvPr id="29" name="Gruppieren 28"/>
              <p:cNvGrpSpPr/>
              <p:nvPr/>
            </p:nvGrpSpPr>
            <p:grpSpPr>
              <a:xfrm>
                <a:off x="2185988" y="3669034"/>
                <a:ext cx="1130913" cy="205046"/>
                <a:chOff x="2185988" y="3550185"/>
                <a:chExt cx="1130913" cy="205046"/>
              </a:xfrm>
            </p:grpSpPr>
            <p:sp>
              <p:nvSpPr>
                <p:cNvPr id="4" name="Freihandform 3"/>
                <p:cNvSpPr/>
                <p:nvPr/>
              </p:nvSpPr>
              <p:spPr bwMode="auto">
                <a:xfrm>
                  <a:off x="2185988" y="3679031"/>
                  <a:ext cx="195262" cy="76200"/>
                </a:xfrm>
                <a:custGeom>
                  <a:avLst/>
                  <a:gdLst>
                    <a:gd name="connsiteX0" fmla="*/ 0 w 195262"/>
                    <a:gd name="connsiteY0" fmla="*/ 66675 h 76200"/>
                    <a:gd name="connsiteX1" fmla="*/ 135731 w 195262"/>
                    <a:gd name="connsiteY1" fmla="*/ 76200 h 76200"/>
                    <a:gd name="connsiteX2" fmla="*/ 152400 w 195262"/>
                    <a:gd name="connsiteY2" fmla="*/ 52388 h 76200"/>
                    <a:gd name="connsiteX3" fmla="*/ 195262 w 195262"/>
                    <a:gd name="connsiteY3" fmla="*/ 28575 h 76200"/>
                    <a:gd name="connsiteX4" fmla="*/ 195262 w 195262"/>
                    <a:gd name="connsiteY4" fmla="*/ 21432 h 76200"/>
                    <a:gd name="connsiteX5" fmla="*/ 14287 w 195262"/>
                    <a:gd name="connsiteY5" fmla="*/ 0 h 76200"/>
                    <a:gd name="connsiteX6" fmla="*/ 2381 w 195262"/>
                    <a:gd name="connsiteY6" fmla="*/ 4763 h 76200"/>
                    <a:gd name="connsiteX7" fmla="*/ 0 w 195262"/>
                    <a:gd name="connsiteY7" fmla="*/ 66675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5262" h="76200">
                      <a:moveTo>
                        <a:pt x="0" y="66675"/>
                      </a:moveTo>
                      <a:lnTo>
                        <a:pt x="135731" y="76200"/>
                      </a:lnTo>
                      <a:lnTo>
                        <a:pt x="152400" y="52388"/>
                      </a:lnTo>
                      <a:lnTo>
                        <a:pt x="195262" y="28575"/>
                      </a:lnTo>
                      <a:lnTo>
                        <a:pt x="195262" y="21432"/>
                      </a:lnTo>
                      <a:lnTo>
                        <a:pt x="14287" y="0"/>
                      </a:lnTo>
                      <a:lnTo>
                        <a:pt x="2381" y="4763"/>
                      </a:lnTo>
                      <a:cubicBezTo>
                        <a:pt x="1587" y="25400"/>
                        <a:pt x="794" y="46038"/>
                        <a:pt x="0" y="66675"/>
                      </a:cubicBezTo>
                      <a:close/>
                    </a:path>
                  </a:pathLst>
                </a:custGeom>
                <a:solidFill>
                  <a:srgbClr val="FF0000">
                    <a:alpha val="12941"/>
                  </a:srgbClr>
                </a:solidFill>
                <a:ln w="95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de-CH"/>
                </a:p>
              </p:txBody>
            </p:sp>
            <p:sp>
              <p:nvSpPr>
                <p:cNvPr id="19" name="Textfeld 18"/>
                <p:cNvSpPr txBox="1"/>
                <p:nvPr/>
              </p:nvSpPr>
              <p:spPr>
                <a:xfrm>
                  <a:off x="2292093" y="3550185"/>
                  <a:ext cx="1024808" cy="123111"/>
                </a:xfrm>
                <a:prstGeom prst="rect">
                  <a:avLst/>
                </a:prstGeom>
                <a:noFill/>
              </p:spPr>
              <p:txBody>
                <a:bodyPr wrap="square" lIns="0" tIns="0" rIns="0" bIns="0" rtlCol="0">
                  <a:spAutoFit/>
                </a:bodyPr>
                <a:lstStyle/>
                <a:p>
                  <a:r>
                    <a:rPr lang="de-CH" sz="800" b="1" dirty="0" smtClean="0">
                      <a:solidFill>
                        <a:srgbClr val="FF0000"/>
                      </a:solidFill>
                      <a:effectLst>
                        <a:glow rad="127000">
                          <a:schemeClr val="bg1">
                            <a:alpha val="90000"/>
                          </a:schemeClr>
                        </a:glow>
                      </a:effectLst>
                      <a:latin typeface="Arial Narrow" panose="020B0606020202030204" pitchFamily="34" charset="0"/>
                    </a:rPr>
                    <a:t>Freudenfels</a:t>
                  </a:r>
                  <a:endParaRPr lang="de-CH" sz="800" b="1" dirty="0">
                    <a:solidFill>
                      <a:srgbClr val="FF0000"/>
                    </a:solidFill>
                    <a:effectLst>
                      <a:glow rad="127000">
                        <a:schemeClr val="bg1">
                          <a:alpha val="90000"/>
                        </a:schemeClr>
                      </a:glow>
                    </a:effectLst>
                    <a:latin typeface="Arial Narrow" panose="020B0606020202030204" pitchFamily="34" charset="0"/>
                  </a:endParaRPr>
                </a:p>
              </p:txBody>
            </p:sp>
          </p:grpSp>
          <p:grpSp>
            <p:nvGrpSpPr>
              <p:cNvPr id="24" name="Gruppieren 23"/>
              <p:cNvGrpSpPr/>
              <p:nvPr/>
            </p:nvGrpSpPr>
            <p:grpSpPr>
              <a:xfrm>
                <a:off x="2055019" y="4379178"/>
                <a:ext cx="1065183" cy="224932"/>
                <a:chOff x="2055019" y="4260329"/>
                <a:chExt cx="1065183" cy="224932"/>
              </a:xfrm>
            </p:grpSpPr>
            <p:sp>
              <p:nvSpPr>
                <p:cNvPr id="13" name="Freihandform 12"/>
                <p:cNvSpPr/>
                <p:nvPr/>
              </p:nvSpPr>
              <p:spPr bwMode="auto">
                <a:xfrm>
                  <a:off x="2055019" y="4260329"/>
                  <a:ext cx="80962" cy="97632"/>
                </a:xfrm>
                <a:custGeom>
                  <a:avLst/>
                  <a:gdLst>
                    <a:gd name="connsiteX0" fmla="*/ 0 w 80962"/>
                    <a:gd name="connsiteY0" fmla="*/ 38100 h 97632"/>
                    <a:gd name="connsiteX1" fmla="*/ 0 w 80962"/>
                    <a:gd name="connsiteY1" fmla="*/ 38100 h 97632"/>
                    <a:gd name="connsiteX2" fmla="*/ 9525 w 80962"/>
                    <a:gd name="connsiteY2" fmla="*/ 97632 h 97632"/>
                    <a:gd name="connsiteX3" fmla="*/ 47625 w 80962"/>
                    <a:gd name="connsiteY3" fmla="*/ 95250 h 97632"/>
                    <a:gd name="connsiteX4" fmla="*/ 80962 w 80962"/>
                    <a:gd name="connsiteY4" fmla="*/ 85725 h 97632"/>
                    <a:gd name="connsiteX5" fmla="*/ 71437 w 80962"/>
                    <a:gd name="connsiteY5" fmla="*/ 28575 h 97632"/>
                    <a:gd name="connsiteX6" fmla="*/ 38100 w 80962"/>
                    <a:gd name="connsiteY6" fmla="*/ 0 h 97632"/>
                    <a:gd name="connsiteX7" fmla="*/ 0 w 80962"/>
                    <a:gd name="connsiteY7" fmla="*/ 38100 h 97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962" h="97632">
                      <a:moveTo>
                        <a:pt x="0" y="38100"/>
                      </a:moveTo>
                      <a:lnTo>
                        <a:pt x="0" y="38100"/>
                      </a:lnTo>
                      <a:lnTo>
                        <a:pt x="9525" y="97632"/>
                      </a:lnTo>
                      <a:lnTo>
                        <a:pt x="47625" y="95250"/>
                      </a:lnTo>
                      <a:lnTo>
                        <a:pt x="80962" y="85725"/>
                      </a:lnTo>
                      <a:lnTo>
                        <a:pt x="71437" y="28575"/>
                      </a:lnTo>
                      <a:lnTo>
                        <a:pt x="38100" y="0"/>
                      </a:lnTo>
                      <a:lnTo>
                        <a:pt x="0" y="38100"/>
                      </a:lnTo>
                      <a:close/>
                    </a:path>
                  </a:pathLst>
                </a:custGeom>
                <a:solidFill>
                  <a:srgbClr val="FF0000">
                    <a:alpha val="12941"/>
                  </a:srgbClr>
                </a:solidFill>
                <a:ln w="95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de-CH"/>
                </a:p>
              </p:txBody>
            </p:sp>
            <p:sp>
              <p:nvSpPr>
                <p:cNvPr id="20" name="Textfeld 19"/>
                <p:cNvSpPr txBox="1"/>
                <p:nvPr/>
              </p:nvSpPr>
              <p:spPr>
                <a:xfrm>
                  <a:off x="2095394" y="4362150"/>
                  <a:ext cx="1024808" cy="123111"/>
                </a:xfrm>
                <a:prstGeom prst="rect">
                  <a:avLst/>
                </a:prstGeom>
                <a:noFill/>
              </p:spPr>
              <p:txBody>
                <a:bodyPr wrap="square" lIns="0" tIns="0" rIns="0" bIns="0" rtlCol="0">
                  <a:spAutoFit/>
                </a:bodyPr>
                <a:lstStyle/>
                <a:p>
                  <a:r>
                    <a:rPr lang="de-CH" sz="800" b="1" dirty="0" smtClean="0">
                      <a:solidFill>
                        <a:srgbClr val="FF0000"/>
                      </a:solidFill>
                      <a:effectLst>
                        <a:glow rad="127000">
                          <a:schemeClr val="bg1">
                            <a:alpha val="90000"/>
                          </a:schemeClr>
                        </a:glow>
                      </a:effectLst>
                      <a:latin typeface="Arial Narrow" panose="020B0606020202030204" pitchFamily="34" charset="0"/>
                    </a:rPr>
                    <a:t>Haus zum Ritter</a:t>
                  </a:r>
                  <a:endParaRPr lang="de-CH" sz="800" b="1" dirty="0">
                    <a:solidFill>
                      <a:srgbClr val="FF0000"/>
                    </a:solidFill>
                    <a:effectLst>
                      <a:glow rad="127000">
                        <a:schemeClr val="bg1">
                          <a:alpha val="90000"/>
                        </a:schemeClr>
                      </a:glow>
                    </a:effectLst>
                    <a:latin typeface="Arial Narrow" panose="020B0606020202030204" pitchFamily="34" charset="0"/>
                  </a:endParaRPr>
                </a:p>
              </p:txBody>
            </p:sp>
          </p:grpSp>
          <p:grpSp>
            <p:nvGrpSpPr>
              <p:cNvPr id="25" name="Gruppieren 24"/>
              <p:cNvGrpSpPr/>
              <p:nvPr/>
            </p:nvGrpSpPr>
            <p:grpSpPr>
              <a:xfrm>
                <a:off x="1558561" y="3881082"/>
                <a:ext cx="456758" cy="203426"/>
                <a:chOff x="1558561" y="3762233"/>
                <a:chExt cx="456758" cy="203426"/>
              </a:xfrm>
            </p:grpSpPr>
            <p:sp>
              <p:nvSpPr>
                <p:cNvPr id="2" name="Freihandform 1"/>
                <p:cNvSpPr/>
                <p:nvPr/>
              </p:nvSpPr>
              <p:spPr bwMode="auto">
                <a:xfrm>
                  <a:off x="1878842" y="3762233"/>
                  <a:ext cx="136477" cy="141027"/>
                </a:xfrm>
                <a:custGeom>
                  <a:avLst/>
                  <a:gdLst>
                    <a:gd name="connsiteX0" fmla="*/ 0 w 136477"/>
                    <a:gd name="connsiteY0" fmla="*/ 141027 h 141027"/>
                    <a:gd name="connsiteX1" fmla="*/ 4549 w 136477"/>
                    <a:gd name="connsiteY1" fmla="*/ 40943 h 141027"/>
                    <a:gd name="connsiteX2" fmla="*/ 13648 w 136477"/>
                    <a:gd name="connsiteY2" fmla="*/ 4549 h 141027"/>
                    <a:gd name="connsiteX3" fmla="*/ 136477 w 136477"/>
                    <a:gd name="connsiteY3" fmla="*/ 0 h 141027"/>
                    <a:gd name="connsiteX4" fmla="*/ 131928 w 136477"/>
                    <a:gd name="connsiteY4" fmla="*/ 141027 h 141027"/>
                    <a:gd name="connsiteX5" fmla="*/ 0 w 136477"/>
                    <a:gd name="connsiteY5" fmla="*/ 141027 h 141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477" h="141027">
                      <a:moveTo>
                        <a:pt x="0" y="141027"/>
                      </a:moveTo>
                      <a:lnTo>
                        <a:pt x="4549" y="40943"/>
                      </a:lnTo>
                      <a:lnTo>
                        <a:pt x="13648" y="4549"/>
                      </a:lnTo>
                      <a:lnTo>
                        <a:pt x="136477" y="0"/>
                      </a:lnTo>
                      <a:lnTo>
                        <a:pt x="131928" y="141027"/>
                      </a:lnTo>
                      <a:lnTo>
                        <a:pt x="0" y="141027"/>
                      </a:lnTo>
                      <a:close/>
                    </a:path>
                  </a:pathLst>
                </a:custGeom>
                <a:solidFill>
                  <a:srgbClr val="FF0000">
                    <a:alpha val="12941"/>
                  </a:srgbClr>
                </a:solidFill>
                <a:ln w="95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endParaRPr>
                </a:p>
              </p:txBody>
            </p:sp>
            <p:sp>
              <p:nvSpPr>
                <p:cNvPr id="21" name="Textfeld 20"/>
                <p:cNvSpPr txBox="1"/>
                <p:nvPr/>
              </p:nvSpPr>
              <p:spPr>
                <a:xfrm>
                  <a:off x="1558561" y="3842548"/>
                  <a:ext cx="453595" cy="123111"/>
                </a:xfrm>
                <a:prstGeom prst="rect">
                  <a:avLst/>
                </a:prstGeom>
                <a:noFill/>
              </p:spPr>
              <p:txBody>
                <a:bodyPr wrap="square" lIns="0" tIns="0" rIns="0" bIns="0" rtlCol="0">
                  <a:spAutoFit/>
                </a:bodyPr>
                <a:lstStyle/>
                <a:p>
                  <a:r>
                    <a:rPr lang="de-CH" sz="800" b="1" dirty="0" smtClean="0">
                      <a:solidFill>
                        <a:srgbClr val="FF0000"/>
                      </a:solidFill>
                      <a:effectLst>
                        <a:glow rad="127000">
                          <a:schemeClr val="bg1">
                            <a:alpha val="90000"/>
                          </a:schemeClr>
                        </a:glow>
                      </a:effectLst>
                      <a:latin typeface="Arial Narrow" panose="020B0606020202030204" pitchFamily="34" charset="0"/>
                    </a:rPr>
                    <a:t>Stadthaus</a:t>
                  </a:r>
                  <a:endParaRPr lang="de-CH" sz="800" b="1" dirty="0">
                    <a:solidFill>
                      <a:srgbClr val="FF0000"/>
                    </a:solidFill>
                    <a:effectLst>
                      <a:glow rad="127000">
                        <a:schemeClr val="bg1">
                          <a:alpha val="90000"/>
                        </a:schemeClr>
                      </a:glow>
                    </a:effectLst>
                    <a:latin typeface="Arial Narrow" panose="020B0606020202030204" pitchFamily="34" charset="0"/>
                  </a:endParaRPr>
                </a:p>
              </p:txBody>
            </p:sp>
          </p:grpSp>
          <p:grpSp>
            <p:nvGrpSpPr>
              <p:cNvPr id="27" name="Gruppieren 26"/>
              <p:cNvGrpSpPr/>
              <p:nvPr/>
            </p:nvGrpSpPr>
            <p:grpSpPr>
              <a:xfrm>
                <a:off x="2070965" y="3905954"/>
                <a:ext cx="503129" cy="172278"/>
                <a:chOff x="2070965" y="3787105"/>
                <a:chExt cx="503129" cy="172278"/>
              </a:xfrm>
            </p:grpSpPr>
            <p:sp>
              <p:nvSpPr>
                <p:cNvPr id="8" name="Freihandform 7"/>
                <p:cNvSpPr/>
                <p:nvPr/>
              </p:nvSpPr>
              <p:spPr bwMode="auto">
                <a:xfrm flipH="1">
                  <a:off x="2070965" y="3787105"/>
                  <a:ext cx="80984" cy="111305"/>
                </a:xfrm>
                <a:custGeom>
                  <a:avLst/>
                  <a:gdLst>
                    <a:gd name="connsiteX0" fmla="*/ 0 w 136477"/>
                    <a:gd name="connsiteY0" fmla="*/ 141027 h 141027"/>
                    <a:gd name="connsiteX1" fmla="*/ 4549 w 136477"/>
                    <a:gd name="connsiteY1" fmla="*/ 40943 h 141027"/>
                    <a:gd name="connsiteX2" fmla="*/ 13648 w 136477"/>
                    <a:gd name="connsiteY2" fmla="*/ 4549 h 141027"/>
                    <a:gd name="connsiteX3" fmla="*/ 136477 w 136477"/>
                    <a:gd name="connsiteY3" fmla="*/ 0 h 141027"/>
                    <a:gd name="connsiteX4" fmla="*/ 131928 w 136477"/>
                    <a:gd name="connsiteY4" fmla="*/ 141027 h 141027"/>
                    <a:gd name="connsiteX5" fmla="*/ 0 w 136477"/>
                    <a:gd name="connsiteY5" fmla="*/ 141027 h 141027"/>
                    <a:gd name="connsiteX0" fmla="*/ 0 w 280519"/>
                    <a:gd name="connsiteY0" fmla="*/ 141027 h 149191"/>
                    <a:gd name="connsiteX1" fmla="*/ 4549 w 280519"/>
                    <a:gd name="connsiteY1" fmla="*/ 40943 h 149191"/>
                    <a:gd name="connsiteX2" fmla="*/ 13648 w 280519"/>
                    <a:gd name="connsiteY2" fmla="*/ 4549 h 149191"/>
                    <a:gd name="connsiteX3" fmla="*/ 136477 w 280519"/>
                    <a:gd name="connsiteY3" fmla="*/ 0 h 149191"/>
                    <a:gd name="connsiteX4" fmla="*/ 280519 w 280519"/>
                    <a:gd name="connsiteY4" fmla="*/ 149191 h 149191"/>
                    <a:gd name="connsiteX5" fmla="*/ 0 w 280519"/>
                    <a:gd name="connsiteY5" fmla="*/ 141027 h 149191"/>
                    <a:gd name="connsiteX0" fmla="*/ 54886 w 275971"/>
                    <a:gd name="connsiteY0" fmla="*/ 141027 h 149191"/>
                    <a:gd name="connsiteX1" fmla="*/ 1 w 275971"/>
                    <a:gd name="connsiteY1" fmla="*/ 40943 h 149191"/>
                    <a:gd name="connsiteX2" fmla="*/ 9100 w 275971"/>
                    <a:gd name="connsiteY2" fmla="*/ 4549 h 149191"/>
                    <a:gd name="connsiteX3" fmla="*/ 131929 w 275971"/>
                    <a:gd name="connsiteY3" fmla="*/ 0 h 149191"/>
                    <a:gd name="connsiteX4" fmla="*/ 275971 w 275971"/>
                    <a:gd name="connsiteY4" fmla="*/ 149191 h 149191"/>
                    <a:gd name="connsiteX5" fmla="*/ 54886 w 275971"/>
                    <a:gd name="connsiteY5" fmla="*/ 141027 h 149191"/>
                    <a:gd name="connsiteX0" fmla="*/ 45787 w 266872"/>
                    <a:gd name="connsiteY0" fmla="*/ 141027 h 149191"/>
                    <a:gd name="connsiteX1" fmla="*/ 57766 w 266872"/>
                    <a:gd name="connsiteY1" fmla="*/ 59993 h 149191"/>
                    <a:gd name="connsiteX2" fmla="*/ 1 w 266872"/>
                    <a:gd name="connsiteY2" fmla="*/ 4549 h 149191"/>
                    <a:gd name="connsiteX3" fmla="*/ 122830 w 266872"/>
                    <a:gd name="connsiteY3" fmla="*/ 0 h 149191"/>
                    <a:gd name="connsiteX4" fmla="*/ 266872 w 266872"/>
                    <a:gd name="connsiteY4" fmla="*/ 149191 h 149191"/>
                    <a:gd name="connsiteX5" fmla="*/ 45787 w 266872"/>
                    <a:gd name="connsiteY5" fmla="*/ 141027 h 149191"/>
                    <a:gd name="connsiteX0" fmla="*/ 45787 w 266872"/>
                    <a:gd name="connsiteY0" fmla="*/ 136478 h 144642"/>
                    <a:gd name="connsiteX1" fmla="*/ 57766 w 266872"/>
                    <a:gd name="connsiteY1" fmla="*/ 55444 h 144642"/>
                    <a:gd name="connsiteX2" fmla="*/ 1 w 266872"/>
                    <a:gd name="connsiteY2" fmla="*/ 0 h 144642"/>
                    <a:gd name="connsiteX3" fmla="*/ 252845 w 266872"/>
                    <a:gd name="connsiteY3" fmla="*/ 62126 h 144642"/>
                    <a:gd name="connsiteX4" fmla="*/ 266872 w 266872"/>
                    <a:gd name="connsiteY4" fmla="*/ 144642 h 144642"/>
                    <a:gd name="connsiteX5" fmla="*/ 45787 w 266872"/>
                    <a:gd name="connsiteY5" fmla="*/ 136478 h 144642"/>
                    <a:gd name="connsiteX0" fmla="*/ 0 w 221085"/>
                    <a:gd name="connsiteY0" fmla="*/ 88853 h 97017"/>
                    <a:gd name="connsiteX1" fmla="*/ 11979 w 221085"/>
                    <a:gd name="connsiteY1" fmla="*/ 7819 h 97017"/>
                    <a:gd name="connsiteX2" fmla="*/ 51722 w 221085"/>
                    <a:gd name="connsiteY2" fmla="*/ 0 h 97017"/>
                    <a:gd name="connsiteX3" fmla="*/ 207058 w 221085"/>
                    <a:gd name="connsiteY3" fmla="*/ 14501 h 97017"/>
                    <a:gd name="connsiteX4" fmla="*/ 221085 w 221085"/>
                    <a:gd name="connsiteY4" fmla="*/ 97017 h 97017"/>
                    <a:gd name="connsiteX5" fmla="*/ 0 w 221085"/>
                    <a:gd name="connsiteY5" fmla="*/ 88853 h 97017"/>
                    <a:gd name="connsiteX0" fmla="*/ 0 w 221085"/>
                    <a:gd name="connsiteY0" fmla="*/ 103141 h 111305"/>
                    <a:gd name="connsiteX1" fmla="*/ 11979 w 221085"/>
                    <a:gd name="connsiteY1" fmla="*/ 22107 h 111305"/>
                    <a:gd name="connsiteX2" fmla="*/ 97226 w 221085"/>
                    <a:gd name="connsiteY2" fmla="*/ 0 h 111305"/>
                    <a:gd name="connsiteX3" fmla="*/ 207058 w 221085"/>
                    <a:gd name="connsiteY3" fmla="*/ 28789 h 111305"/>
                    <a:gd name="connsiteX4" fmla="*/ 221085 w 221085"/>
                    <a:gd name="connsiteY4" fmla="*/ 111305 h 111305"/>
                    <a:gd name="connsiteX5" fmla="*/ 0 w 221085"/>
                    <a:gd name="connsiteY5" fmla="*/ 103141 h 111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1085" h="111305">
                      <a:moveTo>
                        <a:pt x="0" y="103141"/>
                      </a:moveTo>
                      <a:lnTo>
                        <a:pt x="11979" y="22107"/>
                      </a:lnTo>
                      <a:lnTo>
                        <a:pt x="97226" y="0"/>
                      </a:lnTo>
                      <a:lnTo>
                        <a:pt x="207058" y="28789"/>
                      </a:lnTo>
                      <a:lnTo>
                        <a:pt x="221085" y="111305"/>
                      </a:lnTo>
                      <a:lnTo>
                        <a:pt x="0" y="103141"/>
                      </a:lnTo>
                      <a:close/>
                    </a:path>
                  </a:pathLst>
                </a:custGeom>
                <a:solidFill>
                  <a:srgbClr val="FF0000">
                    <a:alpha val="12941"/>
                  </a:srgbClr>
                </a:solidFill>
                <a:ln w="95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endParaRPr>
                </a:p>
              </p:txBody>
            </p:sp>
            <p:sp>
              <p:nvSpPr>
                <p:cNvPr id="22" name="Textfeld 21"/>
                <p:cNvSpPr txBox="1"/>
                <p:nvPr/>
              </p:nvSpPr>
              <p:spPr>
                <a:xfrm>
                  <a:off x="2120499" y="3836272"/>
                  <a:ext cx="453595" cy="123111"/>
                </a:xfrm>
                <a:prstGeom prst="rect">
                  <a:avLst/>
                </a:prstGeom>
                <a:noFill/>
              </p:spPr>
              <p:txBody>
                <a:bodyPr wrap="square" lIns="0" tIns="0" rIns="0" bIns="0" rtlCol="0">
                  <a:spAutoFit/>
                </a:bodyPr>
                <a:lstStyle/>
                <a:p>
                  <a:r>
                    <a:rPr lang="de-CH" sz="800" b="1" dirty="0" smtClean="0">
                      <a:solidFill>
                        <a:srgbClr val="FF0000"/>
                      </a:solidFill>
                      <a:effectLst>
                        <a:glow rad="127000">
                          <a:schemeClr val="bg1">
                            <a:alpha val="90000"/>
                          </a:schemeClr>
                        </a:glow>
                      </a:effectLst>
                      <a:latin typeface="Arial Narrow" panose="020B0606020202030204" pitchFamily="34" charset="0"/>
                    </a:rPr>
                    <a:t>Eckstein</a:t>
                  </a:r>
                  <a:endParaRPr lang="de-CH" sz="800" b="1" dirty="0">
                    <a:solidFill>
                      <a:srgbClr val="FF0000"/>
                    </a:solidFill>
                    <a:effectLst>
                      <a:glow rad="127000">
                        <a:schemeClr val="bg1">
                          <a:alpha val="90000"/>
                        </a:schemeClr>
                      </a:glow>
                    </a:effectLst>
                    <a:latin typeface="Arial Narrow" panose="020B0606020202030204" pitchFamily="34" charset="0"/>
                  </a:endParaRPr>
                </a:p>
              </p:txBody>
            </p:sp>
          </p:grpSp>
          <p:grpSp>
            <p:nvGrpSpPr>
              <p:cNvPr id="16" name="Gruppieren 15"/>
              <p:cNvGrpSpPr/>
              <p:nvPr/>
            </p:nvGrpSpPr>
            <p:grpSpPr>
              <a:xfrm>
                <a:off x="1057275" y="4250318"/>
                <a:ext cx="528203" cy="179710"/>
                <a:chOff x="1057275" y="4131469"/>
                <a:chExt cx="528203" cy="179710"/>
              </a:xfrm>
            </p:grpSpPr>
            <p:sp>
              <p:nvSpPr>
                <p:cNvPr id="12" name="Freihandform 11"/>
                <p:cNvSpPr/>
                <p:nvPr/>
              </p:nvSpPr>
              <p:spPr bwMode="auto">
                <a:xfrm>
                  <a:off x="1057275" y="4131469"/>
                  <a:ext cx="97631" cy="121444"/>
                </a:xfrm>
                <a:custGeom>
                  <a:avLst/>
                  <a:gdLst>
                    <a:gd name="connsiteX0" fmla="*/ 97631 w 97631"/>
                    <a:gd name="connsiteY0" fmla="*/ 0 h 121444"/>
                    <a:gd name="connsiteX1" fmla="*/ 71438 w 97631"/>
                    <a:gd name="connsiteY1" fmla="*/ 61912 h 121444"/>
                    <a:gd name="connsiteX2" fmla="*/ 35719 w 97631"/>
                    <a:gd name="connsiteY2" fmla="*/ 64294 h 121444"/>
                    <a:gd name="connsiteX3" fmla="*/ 35719 w 97631"/>
                    <a:gd name="connsiteY3" fmla="*/ 119062 h 121444"/>
                    <a:gd name="connsiteX4" fmla="*/ 0 w 97631"/>
                    <a:gd name="connsiteY4" fmla="*/ 121444 h 121444"/>
                    <a:gd name="connsiteX5" fmla="*/ 2381 w 97631"/>
                    <a:gd name="connsiteY5" fmla="*/ 16669 h 121444"/>
                    <a:gd name="connsiteX6" fmla="*/ 30956 w 97631"/>
                    <a:gd name="connsiteY6" fmla="*/ 4762 h 121444"/>
                    <a:gd name="connsiteX7" fmla="*/ 97631 w 97631"/>
                    <a:gd name="connsiteY7" fmla="*/ 0 h 121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31" h="121444">
                      <a:moveTo>
                        <a:pt x="97631" y="0"/>
                      </a:moveTo>
                      <a:lnTo>
                        <a:pt x="71438" y="61912"/>
                      </a:lnTo>
                      <a:lnTo>
                        <a:pt x="35719" y="64294"/>
                      </a:lnTo>
                      <a:lnTo>
                        <a:pt x="35719" y="119062"/>
                      </a:lnTo>
                      <a:lnTo>
                        <a:pt x="0" y="121444"/>
                      </a:lnTo>
                      <a:cubicBezTo>
                        <a:pt x="794" y="86519"/>
                        <a:pt x="1587" y="51594"/>
                        <a:pt x="2381" y="16669"/>
                      </a:cubicBezTo>
                      <a:lnTo>
                        <a:pt x="30956" y="4762"/>
                      </a:lnTo>
                      <a:lnTo>
                        <a:pt x="97631" y="0"/>
                      </a:lnTo>
                      <a:close/>
                    </a:path>
                  </a:pathLst>
                </a:custGeom>
                <a:solidFill>
                  <a:srgbClr val="FF0000">
                    <a:alpha val="12941"/>
                  </a:srgbClr>
                </a:solidFill>
                <a:ln w="95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de-CH"/>
                </a:p>
              </p:txBody>
            </p:sp>
            <p:sp>
              <p:nvSpPr>
                <p:cNvPr id="23" name="Textfeld 22"/>
                <p:cNvSpPr txBox="1"/>
                <p:nvPr/>
              </p:nvSpPr>
              <p:spPr>
                <a:xfrm>
                  <a:off x="1131883" y="4188068"/>
                  <a:ext cx="453595" cy="123111"/>
                </a:xfrm>
                <a:prstGeom prst="rect">
                  <a:avLst/>
                </a:prstGeom>
                <a:noFill/>
              </p:spPr>
              <p:txBody>
                <a:bodyPr wrap="square" lIns="0" tIns="0" rIns="0" bIns="0" rtlCol="0">
                  <a:spAutoFit/>
                </a:bodyPr>
                <a:lstStyle/>
                <a:p>
                  <a:r>
                    <a:rPr lang="de-CH" sz="800" b="1" dirty="0" smtClean="0">
                      <a:solidFill>
                        <a:srgbClr val="FF0000"/>
                      </a:solidFill>
                      <a:effectLst>
                        <a:glow rad="127000">
                          <a:schemeClr val="bg1">
                            <a:alpha val="90000"/>
                          </a:schemeClr>
                        </a:glow>
                      </a:effectLst>
                      <a:latin typeface="Arial Narrow" panose="020B0606020202030204" pitchFamily="34" charset="0"/>
                    </a:rPr>
                    <a:t>Oberhaus</a:t>
                  </a:r>
                  <a:endParaRPr lang="de-CH" sz="800" b="1" dirty="0">
                    <a:solidFill>
                      <a:srgbClr val="FF0000"/>
                    </a:solidFill>
                    <a:effectLst>
                      <a:glow rad="127000">
                        <a:schemeClr val="bg1">
                          <a:alpha val="90000"/>
                        </a:schemeClr>
                      </a:glow>
                    </a:effectLst>
                    <a:latin typeface="Arial Narrow" panose="020B0606020202030204" pitchFamily="34" charset="0"/>
                  </a:endParaRPr>
                </a:p>
              </p:txBody>
            </p:sp>
          </p:grpSp>
          <p:sp>
            <p:nvSpPr>
              <p:cNvPr id="36" name="Text Box 5"/>
              <p:cNvSpPr txBox="1">
                <a:spLocks noChangeArrowheads="1"/>
              </p:cNvSpPr>
              <p:nvPr/>
            </p:nvSpPr>
            <p:spPr bwMode="auto">
              <a:xfrm>
                <a:off x="3995936" y="2947010"/>
                <a:ext cx="4727570" cy="5539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0" tIns="0" rIns="0" bIns="0">
                <a:spAutoFit/>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ts val="600"/>
                  </a:spcBef>
                  <a:spcAft>
                    <a:spcPts val="600"/>
                  </a:spcAft>
                  <a:buFont typeface="Symbol" panose="05050102010706020507" pitchFamily="18" charset="2"/>
                  <a:buChar char="-"/>
                  <a:defRPr/>
                </a:pPr>
                <a:r>
                  <a:rPr lang="de-CH" altLang="de-DE" sz="1800" b="1" dirty="0" smtClean="0">
                    <a:latin typeface="Arial Narrow" panose="020B0606020202030204" pitchFamily="34" charset="0"/>
                  </a:rPr>
                  <a:t>Die Stadtverwaltung ist verteilt auf unzählige Standorte in der Altstadt</a:t>
                </a:r>
              </a:p>
            </p:txBody>
          </p:sp>
        </p:grpSp>
      </p:grpSp>
      <p:sp>
        <p:nvSpPr>
          <p:cNvPr id="33" name="Textfeld 32"/>
          <p:cNvSpPr txBox="1"/>
          <p:nvPr/>
        </p:nvSpPr>
        <p:spPr>
          <a:xfrm>
            <a:off x="7164288" y="476672"/>
            <a:ext cx="1677488" cy="234286"/>
          </a:xfrm>
          <a:prstGeom prst="rect">
            <a:avLst/>
          </a:prstGeom>
          <a:noFill/>
          <a:ln>
            <a:noFill/>
          </a:ln>
        </p:spPr>
        <p:txBody>
          <a:bodyPr wrap="square" lIns="36000" tIns="36000" rIns="0" bIns="36000" rtlCol="0">
            <a:spAutoFit/>
          </a:bodyPr>
          <a:lstStyle>
            <a:defPPr>
              <a:defRPr lang="de-DE"/>
            </a:defPPr>
            <a:lvl1pPr algn="r">
              <a:defRPr sz="1050">
                <a:solidFill>
                  <a:srgbClr val="0070C0"/>
                </a:solidFill>
              </a:defRPr>
            </a:lvl1pPr>
          </a:lstStyle>
          <a:p>
            <a:r>
              <a:rPr lang="de-CH" sz="1000" dirty="0">
                <a:sym typeface="Webdings" panose="05030102010509060703" pitchFamily="18" charset="2"/>
              </a:rPr>
              <a:t> </a:t>
            </a:r>
            <a:r>
              <a:rPr lang="de-CH" sz="1000" dirty="0" smtClean="0">
                <a:sym typeface="Webdings" panose="05030102010509060703" pitchFamily="18" charset="2"/>
              </a:rPr>
              <a:t>Dr. Raphaël Rohner</a:t>
            </a:r>
            <a:endParaRPr lang="de-CH" sz="1000" dirty="0"/>
          </a:p>
        </p:txBody>
      </p:sp>
    </p:spTree>
    <p:extLst>
      <p:ext uri="{BB962C8B-B14F-4D97-AF65-F5344CB8AC3E}">
        <p14:creationId xmlns:p14="http://schemas.microsoft.com/office/powerpoint/2010/main" val="3486639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6"/>
          <p:cNvSpPr txBox="1">
            <a:spLocks noChangeArrowheads="1"/>
          </p:cNvSpPr>
          <p:nvPr/>
        </p:nvSpPr>
        <p:spPr bwMode="auto">
          <a:xfrm>
            <a:off x="609600" y="914865"/>
            <a:ext cx="705802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ts val="0"/>
              </a:spcBef>
              <a:spcAft>
                <a:spcPts val="400"/>
              </a:spcAft>
            </a:pPr>
            <a:r>
              <a:rPr lang="de-DE" altLang="de-DE" b="1" dirty="0" smtClean="0">
                <a:solidFill>
                  <a:schemeClr val="bg1"/>
                </a:solidFill>
              </a:rPr>
              <a:t>Sanierungsstrategie </a:t>
            </a:r>
            <a:r>
              <a:rPr lang="de-DE" altLang="de-DE" b="1" dirty="0" err="1" smtClean="0">
                <a:solidFill>
                  <a:schemeClr val="bg1"/>
                </a:solidFill>
              </a:rPr>
              <a:t>Stadthausgeviert</a:t>
            </a:r>
            <a:r>
              <a:rPr lang="de-DE" altLang="de-DE" b="1" dirty="0" smtClean="0">
                <a:solidFill>
                  <a:schemeClr val="bg1"/>
                </a:solidFill>
              </a:rPr>
              <a:t/>
            </a:r>
            <a:br>
              <a:rPr lang="de-DE" altLang="de-DE" b="1" dirty="0" smtClean="0">
                <a:solidFill>
                  <a:schemeClr val="bg1"/>
                </a:solidFill>
              </a:rPr>
            </a:br>
            <a:r>
              <a:rPr lang="de-DE" altLang="de-DE" dirty="0" smtClean="0">
                <a:solidFill>
                  <a:schemeClr val="bg1"/>
                </a:solidFill>
              </a:rPr>
              <a:t>Übersicht</a:t>
            </a:r>
            <a:endParaRPr lang="de-DE" altLang="de-DE" dirty="0">
              <a:solidFill>
                <a:schemeClr val="bg1"/>
              </a:solidFill>
            </a:endParaRPr>
          </a:p>
        </p:txBody>
      </p:sp>
      <p:sp>
        <p:nvSpPr>
          <p:cNvPr id="8" name="Text Box 4"/>
          <p:cNvSpPr txBox="1">
            <a:spLocks noChangeArrowheads="1"/>
          </p:cNvSpPr>
          <p:nvPr/>
        </p:nvSpPr>
        <p:spPr bwMode="auto">
          <a:xfrm>
            <a:off x="2915816" y="2286000"/>
            <a:ext cx="3888432" cy="2303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342900" indent="-342900">
              <a:spcBef>
                <a:spcPts val="1000"/>
              </a:spcBef>
              <a:spcAft>
                <a:spcPts val="0"/>
              </a:spcAft>
              <a:buClr>
                <a:schemeClr val="bg1">
                  <a:lumMod val="50000"/>
                </a:schemeClr>
              </a:buClr>
              <a:buAutoNum type="arabicPeriod"/>
            </a:pPr>
            <a:r>
              <a:rPr lang="de-CH" altLang="de-DE" sz="1800" dirty="0" smtClean="0">
                <a:solidFill>
                  <a:schemeClr val="tx1">
                    <a:lumMod val="75000"/>
                    <a:lumOff val="25000"/>
                  </a:schemeClr>
                </a:solidFill>
              </a:rPr>
              <a:t>Ausgangslage</a:t>
            </a:r>
            <a:endParaRPr lang="de-CH" altLang="de-DE" sz="1800" dirty="0">
              <a:solidFill>
                <a:schemeClr val="tx1">
                  <a:lumMod val="75000"/>
                  <a:lumOff val="25000"/>
                </a:schemeClr>
              </a:solidFill>
            </a:endParaRPr>
          </a:p>
          <a:p>
            <a:pPr marL="342900" indent="-342900">
              <a:spcBef>
                <a:spcPts val="1000"/>
              </a:spcBef>
              <a:spcAft>
                <a:spcPts val="0"/>
              </a:spcAft>
              <a:buClr>
                <a:schemeClr val="bg1">
                  <a:lumMod val="50000"/>
                </a:schemeClr>
              </a:buClr>
              <a:buFont typeface="+mj-lt"/>
              <a:buAutoNum type="arabicPeriod" startAt="2"/>
            </a:pPr>
            <a:r>
              <a:rPr lang="de-CH" altLang="de-DE" sz="1800" dirty="0" smtClean="0">
                <a:solidFill>
                  <a:schemeClr val="tx1">
                    <a:lumMod val="75000"/>
                    <a:lumOff val="25000"/>
                  </a:schemeClr>
                </a:solidFill>
              </a:rPr>
              <a:t>Geeignete Nutzungen</a:t>
            </a:r>
          </a:p>
          <a:p>
            <a:pPr marL="342900" indent="-342900">
              <a:spcBef>
                <a:spcPts val="1000"/>
              </a:spcBef>
              <a:spcAft>
                <a:spcPts val="0"/>
              </a:spcAft>
              <a:buClr>
                <a:schemeClr val="bg1">
                  <a:lumMod val="50000"/>
                </a:schemeClr>
              </a:buClr>
              <a:buFont typeface="+mj-lt"/>
              <a:buAutoNum type="arabicPeriod" startAt="2"/>
            </a:pPr>
            <a:r>
              <a:rPr lang="de-CH" altLang="de-DE" sz="1800" dirty="0" smtClean="0">
                <a:solidFill>
                  <a:schemeClr val="tx1">
                    <a:lumMod val="75000"/>
                    <a:lumOff val="25000"/>
                  </a:schemeClr>
                </a:solidFill>
              </a:rPr>
              <a:t>Bauliche Umsetzung</a:t>
            </a:r>
          </a:p>
          <a:p>
            <a:pPr marL="342900" indent="-342900">
              <a:spcBef>
                <a:spcPts val="1000"/>
              </a:spcBef>
              <a:spcAft>
                <a:spcPts val="0"/>
              </a:spcAft>
              <a:buClr>
                <a:schemeClr val="bg1">
                  <a:lumMod val="50000"/>
                </a:schemeClr>
              </a:buClr>
              <a:buFont typeface="+mj-lt"/>
              <a:buAutoNum type="arabicPeriod" startAt="2"/>
            </a:pPr>
            <a:r>
              <a:rPr lang="de-CH" altLang="de-DE" sz="1800" dirty="0" smtClean="0">
                <a:solidFill>
                  <a:schemeClr val="tx1">
                    <a:lumMod val="75000"/>
                    <a:lumOff val="25000"/>
                  </a:schemeClr>
                </a:solidFill>
              </a:rPr>
              <a:t>Geschätztes Investitionsvolumen</a:t>
            </a:r>
          </a:p>
          <a:p>
            <a:pPr marL="342900" indent="-342900">
              <a:spcBef>
                <a:spcPts val="1000"/>
              </a:spcBef>
              <a:spcAft>
                <a:spcPts val="0"/>
              </a:spcAft>
              <a:buClr>
                <a:schemeClr val="bg1">
                  <a:lumMod val="50000"/>
                </a:schemeClr>
              </a:buClr>
              <a:buFont typeface="+mj-lt"/>
              <a:buAutoNum type="arabicPeriod" startAt="2"/>
            </a:pPr>
            <a:r>
              <a:rPr lang="de-CH" altLang="de-DE" sz="1800" dirty="0" smtClean="0">
                <a:solidFill>
                  <a:schemeClr val="tx1">
                    <a:lumMod val="75000"/>
                    <a:lumOff val="25000"/>
                  </a:schemeClr>
                </a:solidFill>
              </a:rPr>
              <a:t>Vorgehen</a:t>
            </a:r>
          </a:p>
          <a:p>
            <a:pPr marL="342900" indent="-342900">
              <a:spcBef>
                <a:spcPts val="1000"/>
              </a:spcBef>
              <a:spcAft>
                <a:spcPts val="0"/>
              </a:spcAft>
              <a:buClr>
                <a:schemeClr val="bg1">
                  <a:lumMod val="50000"/>
                </a:schemeClr>
              </a:buClr>
              <a:buFont typeface="+mj-lt"/>
              <a:buAutoNum type="arabicPeriod" startAt="2"/>
            </a:pPr>
            <a:r>
              <a:rPr lang="de-CH" altLang="de-DE" sz="1800" dirty="0" smtClean="0">
                <a:solidFill>
                  <a:schemeClr val="tx1">
                    <a:lumMod val="75000"/>
                    <a:lumOff val="25000"/>
                  </a:schemeClr>
                </a:solidFill>
              </a:rPr>
              <a:t>Würdigung</a:t>
            </a:r>
          </a:p>
        </p:txBody>
      </p:sp>
      <p:sp>
        <p:nvSpPr>
          <p:cNvPr id="6" name="Rechteck 5"/>
          <p:cNvSpPr/>
          <p:nvPr/>
        </p:nvSpPr>
        <p:spPr bwMode="auto">
          <a:xfrm>
            <a:off x="2771800" y="2651660"/>
            <a:ext cx="3888432" cy="360040"/>
          </a:xfrm>
          <a:prstGeom prst="rect">
            <a:avLst/>
          </a:prstGeom>
          <a:solidFill>
            <a:srgbClr val="0070C0">
              <a:alpha val="7843"/>
            </a:srgbClr>
          </a:solidFill>
          <a:ln w="19050" cap="flat" cmpd="sng" algn="ctr">
            <a:solidFill>
              <a:srgbClr val="0070C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endParaRPr>
          </a:p>
        </p:txBody>
      </p:sp>
      <p:pic>
        <p:nvPicPr>
          <p:cNvPr id="10" name="Grafik 9"/>
          <p:cNvPicPr/>
          <p:nvPr/>
        </p:nvPicPr>
        <p:blipFill rotWithShape="1">
          <a:blip r:embed="rId3" cstate="print">
            <a:extLst>
              <a:ext uri="{28A0092B-C50C-407E-A947-70E740481C1C}">
                <a14:useLocalDpi xmlns:a14="http://schemas.microsoft.com/office/drawing/2010/main" val="0"/>
              </a:ext>
            </a:extLst>
          </a:blip>
          <a:srcRect l="9944" t="5558" r="12273" b="6706"/>
          <a:stretch/>
        </p:blipFill>
        <p:spPr bwMode="auto">
          <a:xfrm>
            <a:off x="315543" y="2260187"/>
            <a:ext cx="2294890" cy="172275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06202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6"/>
          <p:cNvSpPr txBox="1">
            <a:spLocks noChangeArrowheads="1"/>
          </p:cNvSpPr>
          <p:nvPr/>
        </p:nvSpPr>
        <p:spPr bwMode="auto">
          <a:xfrm>
            <a:off x="609600" y="914865"/>
            <a:ext cx="792284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ts val="0"/>
              </a:spcBef>
              <a:spcAft>
                <a:spcPts val="400"/>
              </a:spcAft>
            </a:pPr>
            <a:r>
              <a:rPr lang="de-DE" altLang="de-DE" b="1" dirty="0" smtClean="0">
                <a:solidFill>
                  <a:schemeClr val="bg1"/>
                </a:solidFill>
              </a:rPr>
              <a:t>Sanierungsstrategie </a:t>
            </a:r>
            <a:r>
              <a:rPr lang="de-DE" altLang="de-DE" b="1" dirty="0" err="1" smtClean="0">
                <a:solidFill>
                  <a:schemeClr val="bg1"/>
                </a:solidFill>
              </a:rPr>
              <a:t>Stadthausgeviert</a:t>
            </a:r>
            <a:r>
              <a:rPr lang="de-DE" altLang="de-DE" b="1" dirty="0" smtClean="0">
                <a:solidFill>
                  <a:schemeClr val="bg1"/>
                </a:solidFill>
              </a:rPr>
              <a:t/>
            </a:r>
            <a:br>
              <a:rPr lang="de-DE" altLang="de-DE" b="1" dirty="0" smtClean="0">
                <a:solidFill>
                  <a:schemeClr val="bg1"/>
                </a:solidFill>
              </a:rPr>
            </a:br>
            <a:r>
              <a:rPr lang="de-DE" altLang="de-DE" dirty="0" smtClean="0">
                <a:solidFill>
                  <a:schemeClr val="bg1"/>
                </a:solidFill>
              </a:rPr>
              <a:t>Keine Eignung für Verwaltungsnutzung</a:t>
            </a:r>
            <a:endParaRPr lang="de-DE" altLang="de-DE" dirty="0">
              <a:solidFill>
                <a:schemeClr val="bg1"/>
              </a:solidFill>
            </a:endParaRPr>
          </a:p>
        </p:txBody>
      </p:sp>
      <p:sp>
        <p:nvSpPr>
          <p:cNvPr id="6" name="Textfeld 5"/>
          <p:cNvSpPr txBox="1"/>
          <p:nvPr/>
        </p:nvSpPr>
        <p:spPr>
          <a:xfrm>
            <a:off x="7164288" y="476672"/>
            <a:ext cx="1677488" cy="234286"/>
          </a:xfrm>
          <a:prstGeom prst="rect">
            <a:avLst/>
          </a:prstGeom>
          <a:noFill/>
          <a:ln>
            <a:noFill/>
          </a:ln>
        </p:spPr>
        <p:txBody>
          <a:bodyPr wrap="square" lIns="36000" tIns="36000" rIns="0" bIns="36000" rtlCol="0">
            <a:spAutoFit/>
          </a:bodyPr>
          <a:lstStyle>
            <a:defPPr>
              <a:defRPr lang="de-DE"/>
            </a:defPPr>
            <a:lvl1pPr algn="r">
              <a:defRPr sz="1050">
                <a:solidFill>
                  <a:srgbClr val="0070C0"/>
                </a:solidFill>
              </a:defRPr>
            </a:lvl1pPr>
          </a:lstStyle>
          <a:p>
            <a:r>
              <a:rPr lang="de-CH" sz="1000" dirty="0">
                <a:sym typeface="Webdings" panose="05030102010509060703" pitchFamily="18" charset="2"/>
              </a:rPr>
              <a:t> </a:t>
            </a:r>
            <a:r>
              <a:rPr lang="de-CH" sz="1000" dirty="0" smtClean="0">
                <a:sym typeface="Webdings" panose="05030102010509060703" pitchFamily="18" charset="2"/>
              </a:rPr>
              <a:t>Daniel Preisig</a:t>
            </a:r>
            <a:endParaRPr lang="de-CH" sz="1000" dirty="0"/>
          </a:p>
        </p:txBody>
      </p:sp>
      <p:pic>
        <p:nvPicPr>
          <p:cNvPr id="16" name="Grafik 15"/>
          <p:cNvPicPr>
            <a:picLocks noChangeAspect="1"/>
          </p:cNvPicPr>
          <p:nvPr/>
        </p:nvPicPr>
        <p:blipFill>
          <a:blip r:embed="rId3"/>
          <a:stretch>
            <a:fillRect/>
          </a:stretch>
        </p:blipFill>
        <p:spPr>
          <a:xfrm rot="5400000">
            <a:off x="392730" y="2655286"/>
            <a:ext cx="3193857" cy="2725062"/>
          </a:xfrm>
          <a:prstGeom prst="rect">
            <a:avLst/>
          </a:prstGeom>
        </p:spPr>
      </p:pic>
      <p:sp>
        <p:nvSpPr>
          <p:cNvPr id="17" name="Text Box 5"/>
          <p:cNvSpPr txBox="1">
            <a:spLocks noChangeArrowheads="1"/>
          </p:cNvSpPr>
          <p:nvPr/>
        </p:nvSpPr>
        <p:spPr bwMode="auto">
          <a:xfrm>
            <a:off x="3995936" y="2504138"/>
            <a:ext cx="4727570" cy="19697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0" tIns="0" rIns="0" bIns="0">
            <a:spAutoFit/>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indent="0" eaLnBrk="1" hangingPunct="1">
              <a:spcBef>
                <a:spcPts val="600"/>
              </a:spcBef>
              <a:spcAft>
                <a:spcPts val="600"/>
              </a:spcAft>
              <a:defRPr/>
            </a:pPr>
            <a:r>
              <a:rPr lang="de-CH" altLang="de-DE" sz="1800" b="1" dirty="0" smtClean="0">
                <a:solidFill>
                  <a:schemeClr val="tx1">
                    <a:lumMod val="65000"/>
                    <a:lumOff val="35000"/>
                  </a:schemeClr>
                </a:solidFill>
                <a:latin typeface="+mn-lt"/>
              </a:rPr>
              <a:t>Unterschiedliche </a:t>
            </a:r>
            <a:r>
              <a:rPr lang="de-CH" altLang="de-DE" sz="1800" b="1" dirty="0" err="1" smtClean="0">
                <a:solidFill>
                  <a:schemeClr val="tx1">
                    <a:lumMod val="65000"/>
                    <a:lumOff val="35000"/>
                  </a:schemeClr>
                </a:solidFill>
                <a:latin typeface="+mn-lt"/>
              </a:rPr>
              <a:t>Geschossigkeit</a:t>
            </a:r>
            <a:r>
              <a:rPr lang="de-CH" altLang="de-DE" sz="1800" b="1" dirty="0">
                <a:solidFill>
                  <a:schemeClr val="tx1">
                    <a:lumMod val="65000"/>
                    <a:lumOff val="35000"/>
                  </a:schemeClr>
                </a:solidFill>
                <a:latin typeface="+mn-lt"/>
              </a:rPr>
              <a:t/>
            </a:r>
            <a:br>
              <a:rPr lang="de-CH" altLang="de-DE" sz="1800" b="1" dirty="0">
                <a:solidFill>
                  <a:schemeClr val="tx1">
                    <a:lumMod val="65000"/>
                    <a:lumOff val="35000"/>
                  </a:schemeClr>
                </a:solidFill>
                <a:latin typeface="+mn-lt"/>
              </a:rPr>
            </a:br>
            <a:r>
              <a:rPr lang="de-CH" altLang="de-DE" sz="1800" b="1" dirty="0" smtClean="0">
                <a:solidFill>
                  <a:schemeClr val="tx1">
                    <a:lumMod val="65000"/>
                    <a:lumOff val="35000"/>
                  </a:schemeClr>
                </a:solidFill>
                <a:latin typeface="+mn-lt"/>
              </a:rPr>
              <a:t>und </a:t>
            </a:r>
            <a:r>
              <a:rPr lang="de-CH" altLang="de-DE" sz="1800" b="1" dirty="0" err="1" smtClean="0">
                <a:solidFill>
                  <a:schemeClr val="tx1">
                    <a:lumMod val="65000"/>
                    <a:lumOff val="35000"/>
                  </a:schemeClr>
                </a:solidFill>
                <a:latin typeface="+mn-lt"/>
              </a:rPr>
              <a:t>Kleinräumigkeit</a:t>
            </a:r>
            <a:endParaRPr lang="de-CH" altLang="de-DE" sz="1800" b="1" dirty="0" smtClean="0">
              <a:solidFill>
                <a:schemeClr val="tx1">
                  <a:lumMod val="65000"/>
                  <a:lumOff val="35000"/>
                </a:schemeClr>
              </a:solidFill>
              <a:latin typeface="+mn-lt"/>
            </a:endParaRPr>
          </a:p>
          <a:p>
            <a:pPr marL="285750" indent="-285750" eaLnBrk="1" hangingPunct="1">
              <a:spcBef>
                <a:spcPts val="600"/>
              </a:spcBef>
              <a:spcAft>
                <a:spcPts val="600"/>
              </a:spcAft>
              <a:buFont typeface="Wingdings 3" panose="05040102010807070707" pitchFamily="18" charset="2"/>
              <a:buChar char="&quot;"/>
              <a:tabLst>
                <a:tab pos="268288" algn="l"/>
              </a:tabLst>
              <a:defRPr/>
            </a:pPr>
            <a:r>
              <a:rPr lang="de-CH" altLang="de-DE" sz="1800" b="1" dirty="0" smtClean="0">
                <a:latin typeface="Arial Narrow" panose="020B0606020202030204" pitchFamily="34" charset="0"/>
                <a:sym typeface="Wingdings 3" panose="05040102010807070707" pitchFamily="18" charset="2"/>
              </a:rPr>
              <a:t>Erkenntnis 1: </a:t>
            </a:r>
            <a:r>
              <a:rPr lang="de-CH" altLang="de-DE" sz="1800" b="1" dirty="0" smtClean="0">
                <a:latin typeface="Arial Narrow" panose="020B0606020202030204" pitchFamily="34" charset="0"/>
              </a:rPr>
              <a:t>Nördlicher Teil des Stadthausgevierts ist ungeeignet für eine Verwaltungsnutzung</a:t>
            </a:r>
          </a:p>
          <a:p>
            <a:pPr marL="285750" indent="-285750" eaLnBrk="1" hangingPunct="1">
              <a:spcBef>
                <a:spcPts val="600"/>
              </a:spcBef>
              <a:spcAft>
                <a:spcPts val="600"/>
              </a:spcAft>
              <a:buFont typeface="Wingdings 3" panose="05040102010807070707" pitchFamily="18" charset="2"/>
              <a:buChar char="&quot;"/>
              <a:tabLst>
                <a:tab pos="268288" algn="l"/>
              </a:tabLst>
              <a:defRPr/>
            </a:pPr>
            <a:r>
              <a:rPr lang="de-CH" altLang="de-DE" sz="1800" b="1" dirty="0" smtClean="0">
                <a:latin typeface="Arial Narrow" panose="020B0606020202030204" pitchFamily="34" charset="0"/>
              </a:rPr>
              <a:t>Erkenntnis 2: Sanierung ist trotzdem dringlich</a:t>
            </a:r>
            <a:endParaRPr lang="de-CH" altLang="de-DE" sz="1800" dirty="0">
              <a:latin typeface="Arial Narrow" panose="020B0606020202030204" pitchFamily="34" charset="0"/>
            </a:endParaRPr>
          </a:p>
        </p:txBody>
      </p:sp>
    </p:spTree>
    <p:extLst>
      <p:ext uri="{BB962C8B-B14F-4D97-AF65-F5344CB8AC3E}">
        <p14:creationId xmlns:p14="http://schemas.microsoft.com/office/powerpoint/2010/main" val="978187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fik 14"/>
          <p:cNvPicPr/>
          <p:nvPr/>
        </p:nvPicPr>
        <p:blipFill>
          <a:blip r:embed="rId3" cstate="print">
            <a:extLst>
              <a:ext uri="{28A0092B-C50C-407E-A947-70E740481C1C}">
                <a14:useLocalDpi xmlns:a14="http://schemas.microsoft.com/office/drawing/2010/main" val="0"/>
              </a:ext>
            </a:extLst>
          </a:blip>
          <a:stretch>
            <a:fillRect/>
          </a:stretch>
        </p:blipFill>
        <p:spPr>
          <a:xfrm>
            <a:off x="442606" y="2784058"/>
            <a:ext cx="3070860" cy="3237230"/>
          </a:xfrm>
          <a:prstGeom prst="rect">
            <a:avLst/>
          </a:prstGeom>
        </p:spPr>
      </p:pic>
      <p:sp>
        <p:nvSpPr>
          <p:cNvPr id="7" name="Text Box 6"/>
          <p:cNvSpPr txBox="1">
            <a:spLocks noChangeArrowheads="1"/>
          </p:cNvSpPr>
          <p:nvPr/>
        </p:nvSpPr>
        <p:spPr bwMode="auto">
          <a:xfrm>
            <a:off x="609600" y="914865"/>
            <a:ext cx="792284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ts val="0"/>
              </a:spcBef>
              <a:spcAft>
                <a:spcPts val="400"/>
              </a:spcAft>
            </a:pPr>
            <a:r>
              <a:rPr lang="de-DE" altLang="de-DE" b="1" dirty="0" smtClean="0">
                <a:solidFill>
                  <a:schemeClr val="bg1"/>
                </a:solidFill>
              </a:rPr>
              <a:t>Sanierungsstrategie </a:t>
            </a:r>
            <a:r>
              <a:rPr lang="de-DE" altLang="de-DE" b="1" dirty="0" err="1" smtClean="0">
                <a:solidFill>
                  <a:schemeClr val="bg1"/>
                </a:solidFill>
              </a:rPr>
              <a:t>Stadthausgeviert</a:t>
            </a:r>
            <a:r>
              <a:rPr lang="de-DE" altLang="de-DE" b="1" dirty="0" smtClean="0">
                <a:solidFill>
                  <a:schemeClr val="bg1"/>
                </a:solidFill>
              </a:rPr>
              <a:t/>
            </a:r>
            <a:br>
              <a:rPr lang="de-DE" altLang="de-DE" b="1" dirty="0" smtClean="0">
                <a:solidFill>
                  <a:schemeClr val="bg1"/>
                </a:solidFill>
              </a:rPr>
            </a:br>
            <a:r>
              <a:rPr lang="de-DE" altLang="de-DE" dirty="0" smtClean="0">
                <a:solidFill>
                  <a:schemeClr val="bg1"/>
                </a:solidFill>
              </a:rPr>
              <a:t>Aufteilung in Finanz- und Verwaltungsliegenschaften</a:t>
            </a:r>
            <a:endParaRPr lang="de-DE" altLang="de-DE" dirty="0">
              <a:solidFill>
                <a:schemeClr val="bg1"/>
              </a:solidFill>
            </a:endParaRPr>
          </a:p>
        </p:txBody>
      </p:sp>
      <p:grpSp>
        <p:nvGrpSpPr>
          <p:cNvPr id="22" name="Gruppieren 21"/>
          <p:cNvGrpSpPr/>
          <p:nvPr/>
        </p:nvGrpSpPr>
        <p:grpSpPr>
          <a:xfrm>
            <a:off x="687081" y="4255219"/>
            <a:ext cx="8154695" cy="1581785"/>
            <a:chOff x="687081" y="4255219"/>
            <a:chExt cx="8154695" cy="1581785"/>
          </a:xfrm>
        </p:grpSpPr>
        <p:sp>
          <p:nvSpPr>
            <p:cNvPr id="9" name="Freihandform 8"/>
            <p:cNvSpPr/>
            <p:nvPr/>
          </p:nvSpPr>
          <p:spPr>
            <a:xfrm>
              <a:off x="687081" y="4255219"/>
              <a:ext cx="2482215" cy="1581785"/>
            </a:xfrm>
            <a:custGeom>
              <a:avLst/>
              <a:gdLst>
                <a:gd name="connsiteX0" fmla="*/ 0 w 2482343"/>
                <a:gd name="connsiteY0" fmla="*/ 1581968 h 1581968"/>
                <a:gd name="connsiteX1" fmla="*/ 56098 w 2482343"/>
                <a:gd name="connsiteY1" fmla="*/ 642323 h 1581968"/>
                <a:gd name="connsiteX2" fmla="*/ 157075 w 2482343"/>
                <a:gd name="connsiteY2" fmla="*/ 30854 h 1581968"/>
                <a:gd name="connsiteX3" fmla="*/ 173904 w 2482343"/>
                <a:gd name="connsiteY3" fmla="*/ 0 h 1581968"/>
                <a:gd name="connsiteX4" fmla="*/ 482444 w 2482343"/>
                <a:gd name="connsiteY4" fmla="*/ 72927 h 1581968"/>
                <a:gd name="connsiteX5" fmla="*/ 687202 w 2482343"/>
                <a:gd name="connsiteY5" fmla="*/ 78537 h 1581968"/>
                <a:gd name="connsiteX6" fmla="*/ 687202 w 2482343"/>
                <a:gd name="connsiteY6" fmla="*/ 255246 h 1581968"/>
                <a:gd name="connsiteX7" fmla="*/ 877936 w 2482343"/>
                <a:gd name="connsiteY7" fmla="*/ 249636 h 1581968"/>
                <a:gd name="connsiteX8" fmla="*/ 891960 w 2482343"/>
                <a:gd name="connsiteY8" fmla="*/ 204758 h 1581968"/>
                <a:gd name="connsiteX9" fmla="*/ 1621237 w 2482343"/>
                <a:gd name="connsiteY9" fmla="*/ 193538 h 1581968"/>
                <a:gd name="connsiteX10" fmla="*/ 2482343 w 2482343"/>
                <a:gd name="connsiteY10" fmla="*/ 201953 h 1581968"/>
                <a:gd name="connsiteX11" fmla="*/ 2471124 w 2482343"/>
                <a:gd name="connsiteY11" fmla="*/ 1410868 h 1581968"/>
                <a:gd name="connsiteX12" fmla="*/ 737691 w 2482343"/>
                <a:gd name="connsiteY12" fmla="*/ 1399649 h 1581968"/>
                <a:gd name="connsiteX13" fmla="*/ 734886 w 2482343"/>
                <a:gd name="connsiteY13" fmla="*/ 1562333 h 1581968"/>
                <a:gd name="connsiteX14" fmla="*/ 0 w 2482343"/>
                <a:gd name="connsiteY14" fmla="*/ 1581968 h 1581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82343" h="1581968">
                  <a:moveTo>
                    <a:pt x="0" y="1581968"/>
                  </a:moveTo>
                  <a:lnTo>
                    <a:pt x="56098" y="642323"/>
                  </a:lnTo>
                  <a:lnTo>
                    <a:pt x="157075" y="30854"/>
                  </a:lnTo>
                  <a:lnTo>
                    <a:pt x="173904" y="0"/>
                  </a:lnTo>
                  <a:lnTo>
                    <a:pt x="482444" y="72927"/>
                  </a:lnTo>
                  <a:lnTo>
                    <a:pt x="687202" y="78537"/>
                  </a:lnTo>
                  <a:lnTo>
                    <a:pt x="687202" y="255246"/>
                  </a:lnTo>
                  <a:lnTo>
                    <a:pt x="877936" y="249636"/>
                  </a:lnTo>
                  <a:lnTo>
                    <a:pt x="891960" y="204758"/>
                  </a:lnTo>
                  <a:lnTo>
                    <a:pt x="1621237" y="193538"/>
                  </a:lnTo>
                  <a:lnTo>
                    <a:pt x="2482343" y="201953"/>
                  </a:lnTo>
                  <a:lnTo>
                    <a:pt x="2471124" y="1410868"/>
                  </a:lnTo>
                  <a:lnTo>
                    <a:pt x="737691" y="1399649"/>
                  </a:lnTo>
                  <a:lnTo>
                    <a:pt x="734886" y="1562333"/>
                  </a:lnTo>
                  <a:lnTo>
                    <a:pt x="0" y="1581968"/>
                  </a:lnTo>
                  <a:close/>
                </a:path>
              </a:pathLst>
            </a:custGeom>
            <a:solidFill>
              <a:srgbClr val="006600">
                <a:alpha val="9020"/>
              </a:srgbClr>
            </a:solidFill>
            <a:ln w="12700">
              <a:solidFill>
                <a:srgbClr val="0066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CH"/>
            </a:p>
          </p:txBody>
        </p:sp>
        <p:sp>
          <p:nvSpPr>
            <p:cNvPr id="12" name="Rechteckige Legende 11"/>
            <p:cNvSpPr/>
            <p:nvPr/>
          </p:nvSpPr>
          <p:spPr>
            <a:xfrm>
              <a:off x="4287311" y="4725144"/>
              <a:ext cx="4554465" cy="625167"/>
            </a:xfrm>
            <a:prstGeom prst="wedgeRectCallout">
              <a:avLst>
                <a:gd name="adj1" fmla="val -79215"/>
                <a:gd name="adj2" fmla="val 37956"/>
              </a:avLst>
            </a:prstGeom>
            <a:noFill/>
            <a:ln w="127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36000" rIns="36000" bIns="36000" numCol="1" spcCol="0" rtlCol="0" fromWordArt="0" anchor="t" anchorCtr="0" forceAA="0" compatLnSpc="1">
              <a:prstTxWarp prst="textNoShape">
                <a:avLst/>
              </a:prstTxWarp>
              <a:noAutofit/>
            </a:bodyPr>
            <a:lstStyle/>
            <a:p>
              <a:pPr algn="l">
                <a:spcBef>
                  <a:spcPts val="300"/>
                </a:spcBef>
                <a:spcAft>
                  <a:spcPts val="0"/>
                </a:spcAft>
              </a:pPr>
              <a:r>
                <a:rPr lang="de-CH" sz="1800" b="1"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Verwaltungs-Liegenschaften-Teil</a:t>
              </a:r>
              <a:br>
                <a:rPr lang="de-CH" sz="1800" b="1"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br>
              <a:r>
                <a:rPr lang="de-CH" sz="1800" b="1"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mit/ohne Neubau</a:t>
              </a:r>
              <a:endParaRPr lang="de-CH" sz="2800" b="1" dirty="0">
                <a:effectLst/>
                <a:latin typeface="Arial" panose="020B0604020202020204" pitchFamily="34" charset="0"/>
                <a:ea typeface="Times New Roman" panose="02020603050405020304" pitchFamily="18" charset="0"/>
                <a:cs typeface="Times New Roman" panose="02020603050405020304" pitchFamily="18" charset="0"/>
              </a:endParaRPr>
            </a:p>
          </p:txBody>
        </p:sp>
      </p:grpSp>
      <p:grpSp>
        <p:nvGrpSpPr>
          <p:cNvPr id="23" name="Gruppieren 22"/>
          <p:cNvGrpSpPr/>
          <p:nvPr/>
        </p:nvGrpSpPr>
        <p:grpSpPr>
          <a:xfrm>
            <a:off x="853451" y="2439005"/>
            <a:ext cx="7988325" cy="2059419"/>
            <a:chOff x="853451" y="2439005"/>
            <a:chExt cx="7988325" cy="2059419"/>
          </a:xfrm>
        </p:grpSpPr>
        <p:sp>
          <p:nvSpPr>
            <p:cNvPr id="8" name="Freihandform 7"/>
            <p:cNvSpPr/>
            <p:nvPr/>
          </p:nvSpPr>
          <p:spPr>
            <a:xfrm>
              <a:off x="853451" y="3288114"/>
              <a:ext cx="2331085" cy="1210310"/>
            </a:xfrm>
            <a:custGeom>
              <a:avLst/>
              <a:gdLst>
                <a:gd name="connsiteX0" fmla="*/ 0 w 2331218"/>
                <a:gd name="connsiteY0" fmla="*/ 959618 h 1210827"/>
                <a:gd name="connsiteX1" fmla="*/ 311499 w 2331218"/>
                <a:gd name="connsiteY1" fmla="*/ 1014884 h 1210827"/>
                <a:gd name="connsiteX2" fmla="*/ 527539 w 2331218"/>
                <a:gd name="connsiteY2" fmla="*/ 1014884 h 1210827"/>
                <a:gd name="connsiteX3" fmla="*/ 532563 w 2331218"/>
                <a:gd name="connsiteY3" fmla="*/ 1210827 h 1210827"/>
                <a:gd name="connsiteX4" fmla="*/ 582804 w 2331218"/>
                <a:gd name="connsiteY4" fmla="*/ 1205802 h 1210827"/>
                <a:gd name="connsiteX5" fmla="*/ 607925 w 2331218"/>
                <a:gd name="connsiteY5" fmla="*/ 1200778 h 1210827"/>
                <a:gd name="connsiteX6" fmla="*/ 698360 w 2331218"/>
                <a:gd name="connsiteY6" fmla="*/ 1200778 h 1210827"/>
                <a:gd name="connsiteX7" fmla="*/ 698360 w 2331218"/>
                <a:gd name="connsiteY7" fmla="*/ 1165609 h 1210827"/>
                <a:gd name="connsiteX8" fmla="*/ 1416818 w 2331218"/>
                <a:gd name="connsiteY8" fmla="*/ 1135464 h 1210827"/>
                <a:gd name="connsiteX9" fmla="*/ 2311121 w 2331218"/>
                <a:gd name="connsiteY9" fmla="*/ 1150537 h 1210827"/>
                <a:gd name="connsiteX10" fmla="*/ 2331218 w 2331218"/>
                <a:gd name="connsiteY10" fmla="*/ 678264 h 1210827"/>
                <a:gd name="connsiteX11" fmla="*/ 2301073 w 2331218"/>
                <a:gd name="connsiteY11" fmla="*/ 437104 h 1210827"/>
                <a:gd name="connsiteX12" fmla="*/ 2316145 w 2331218"/>
                <a:gd name="connsiteY12" fmla="*/ 105508 h 1210827"/>
                <a:gd name="connsiteX13" fmla="*/ 1110343 w 2331218"/>
                <a:gd name="connsiteY13" fmla="*/ 65315 h 1210827"/>
                <a:gd name="connsiteX14" fmla="*/ 979714 w 2331218"/>
                <a:gd name="connsiteY14" fmla="*/ 60290 h 1210827"/>
                <a:gd name="connsiteX15" fmla="*/ 95459 w 2331218"/>
                <a:gd name="connsiteY15" fmla="*/ 0 h 1210827"/>
                <a:gd name="connsiteX16" fmla="*/ 85411 w 2331218"/>
                <a:gd name="connsiteY16" fmla="*/ 381838 h 1210827"/>
                <a:gd name="connsiteX17" fmla="*/ 0 w 2331218"/>
                <a:gd name="connsiteY17" fmla="*/ 959618 h 1210827"/>
                <a:gd name="connsiteX0" fmla="*/ 0 w 2331218"/>
                <a:gd name="connsiteY0" fmla="*/ 959618 h 1210827"/>
                <a:gd name="connsiteX1" fmla="*/ 311499 w 2331218"/>
                <a:gd name="connsiteY1" fmla="*/ 1014884 h 1210827"/>
                <a:gd name="connsiteX2" fmla="*/ 527539 w 2331218"/>
                <a:gd name="connsiteY2" fmla="*/ 1014884 h 1210827"/>
                <a:gd name="connsiteX3" fmla="*/ 532563 w 2331218"/>
                <a:gd name="connsiteY3" fmla="*/ 1210827 h 1210827"/>
                <a:gd name="connsiteX4" fmla="*/ 582804 w 2331218"/>
                <a:gd name="connsiteY4" fmla="*/ 1205802 h 1210827"/>
                <a:gd name="connsiteX5" fmla="*/ 607925 w 2331218"/>
                <a:gd name="connsiteY5" fmla="*/ 1200778 h 1210827"/>
                <a:gd name="connsiteX6" fmla="*/ 698360 w 2331218"/>
                <a:gd name="connsiteY6" fmla="*/ 1200778 h 1210827"/>
                <a:gd name="connsiteX7" fmla="*/ 698360 w 2331218"/>
                <a:gd name="connsiteY7" fmla="*/ 1165609 h 1210827"/>
                <a:gd name="connsiteX8" fmla="*/ 932688 w 2331218"/>
                <a:gd name="connsiteY8" fmla="*/ 1163117 h 1210827"/>
                <a:gd name="connsiteX9" fmla="*/ 1416818 w 2331218"/>
                <a:gd name="connsiteY9" fmla="*/ 1135464 h 1210827"/>
                <a:gd name="connsiteX10" fmla="*/ 2311121 w 2331218"/>
                <a:gd name="connsiteY10" fmla="*/ 1150537 h 1210827"/>
                <a:gd name="connsiteX11" fmla="*/ 2331218 w 2331218"/>
                <a:gd name="connsiteY11" fmla="*/ 678264 h 1210827"/>
                <a:gd name="connsiteX12" fmla="*/ 2301073 w 2331218"/>
                <a:gd name="connsiteY12" fmla="*/ 437104 h 1210827"/>
                <a:gd name="connsiteX13" fmla="*/ 2316145 w 2331218"/>
                <a:gd name="connsiteY13" fmla="*/ 105508 h 1210827"/>
                <a:gd name="connsiteX14" fmla="*/ 1110343 w 2331218"/>
                <a:gd name="connsiteY14" fmla="*/ 65315 h 1210827"/>
                <a:gd name="connsiteX15" fmla="*/ 979714 w 2331218"/>
                <a:gd name="connsiteY15" fmla="*/ 60290 h 1210827"/>
                <a:gd name="connsiteX16" fmla="*/ 95459 w 2331218"/>
                <a:gd name="connsiteY16" fmla="*/ 0 h 1210827"/>
                <a:gd name="connsiteX17" fmla="*/ 85411 w 2331218"/>
                <a:gd name="connsiteY17" fmla="*/ 381838 h 1210827"/>
                <a:gd name="connsiteX18" fmla="*/ 0 w 2331218"/>
                <a:gd name="connsiteY18" fmla="*/ 959618 h 1210827"/>
                <a:gd name="connsiteX0" fmla="*/ 0 w 2331218"/>
                <a:gd name="connsiteY0" fmla="*/ 959618 h 1210827"/>
                <a:gd name="connsiteX1" fmla="*/ 311499 w 2331218"/>
                <a:gd name="connsiteY1" fmla="*/ 1014884 h 1210827"/>
                <a:gd name="connsiteX2" fmla="*/ 527539 w 2331218"/>
                <a:gd name="connsiteY2" fmla="*/ 1014884 h 1210827"/>
                <a:gd name="connsiteX3" fmla="*/ 532563 w 2331218"/>
                <a:gd name="connsiteY3" fmla="*/ 1210827 h 1210827"/>
                <a:gd name="connsiteX4" fmla="*/ 582804 w 2331218"/>
                <a:gd name="connsiteY4" fmla="*/ 1205802 h 1210827"/>
                <a:gd name="connsiteX5" fmla="*/ 607925 w 2331218"/>
                <a:gd name="connsiteY5" fmla="*/ 1200778 h 1210827"/>
                <a:gd name="connsiteX6" fmla="*/ 698360 w 2331218"/>
                <a:gd name="connsiteY6" fmla="*/ 1200778 h 1210827"/>
                <a:gd name="connsiteX7" fmla="*/ 698360 w 2331218"/>
                <a:gd name="connsiteY7" fmla="*/ 1165609 h 1210827"/>
                <a:gd name="connsiteX8" fmla="*/ 932688 w 2331218"/>
                <a:gd name="connsiteY8" fmla="*/ 1163117 h 1210827"/>
                <a:gd name="connsiteX9" fmla="*/ 1416818 w 2331218"/>
                <a:gd name="connsiteY9" fmla="*/ 1135464 h 1210827"/>
                <a:gd name="connsiteX10" fmla="*/ 2311121 w 2331218"/>
                <a:gd name="connsiteY10" fmla="*/ 1150537 h 1210827"/>
                <a:gd name="connsiteX11" fmla="*/ 2331218 w 2331218"/>
                <a:gd name="connsiteY11" fmla="*/ 678264 h 1210827"/>
                <a:gd name="connsiteX12" fmla="*/ 2301073 w 2331218"/>
                <a:gd name="connsiteY12" fmla="*/ 437104 h 1210827"/>
                <a:gd name="connsiteX13" fmla="*/ 2316145 w 2331218"/>
                <a:gd name="connsiteY13" fmla="*/ 105508 h 1210827"/>
                <a:gd name="connsiteX14" fmla="*/ 1110343 w 2331218"/>
                <a:gd name="connsiteY14" fmla="*/ 65315 h 1210827"/>
                <a:gd name="connsiteX15" fmla="*/ 979714 w 2331218"/>
                <a:gd name="connsiteY15" fmla="*/ 60290 h 1210827"/>
                <a:gd name="connsiteX16" fmla="*/ 95459 w 2331218"/>
                <a:gd name="connsiteY16" fmla="*/ 0 h 1210827"/>
                <a:gd name="connsiteX17" fmla="*/ 85411 w 2331218"/>
                <a:gd name="connsiteY17" fmla="*/ 381838 h 1210827"/>
                <a:gd name="connsiteX18" fmla="*/ 0 w 2331218"/>
                <a:gd name="connsiteY18" fmla="*/ 959618 h 1210827"/>
                <a:gd name="connsiteX0" fmla="*/ 0 w 2331218"/>
                <a:gd name="connsiteY0" fmla="*/ 959618 h 1210827"/>
                <a:gd name="connsiteX1" fmla="*/ 311499 w 2331218"/>
                <a:gd name="connsiteY1" fmla="*/ 1014884 h 1210827"/>
                <a:gd name="connsiteX2" fmla="*/ 527539 w 2331218"/>
                <a:gd name="connsiteY2" fmla="*/ 1014884 h 1210827"/>
                <a:gd name="connsiteX3" fmla="*/ 532563 w 2331218"/>
                <a:gd name="connsiteY3" fmla="*/ 1210827 h 1210827"/>
                <a:gd name="connsiteX4" fmla="*/ 582804 w 2331218"/>
                <a:gd name="connsiteY4" fmla="*/ 1205802 h 1210827"/>
                <a:gd name="connsiteX5" fmla="*/ 607925 w 2331218"/>
                <a:gd name="connsiteY5" fmla="*/ 1200778 h 1210827"/>
                <a:gd name="connsiteX6" fmla="*/ 698360 w 2331218"/>
                <a:gd name="connsiteY6" fmla="*/ 1200778 h 1210827"/>
                <a:gd name="connsiteX7" fmla="*/ 698360 w 2331218"/>
                <a:gd name="connsiteY7" fmla="*/ 1165609 h 1210827"/>
                <a:gd name="connsiteX8" fmla="*/ 694931 w 2331218"/>
                <a:gd name="connsiteY8" fmla="*/ 603265 h 1210827"/>
                <a:gd name="connsiteX9" fmla="*/ 1416818 w 2331218"/>
                <a:gd name="connsiteY9" fmla="*/ 1135464 h 1210827"/>
                <a:gd name="connsiteX10" fmla="*/ 2311121 w 2331218"/>
                <a:gd name="connsiteY10" fmla="*/ 1150537 h 1210827"/>
                <a:gd name="connsiteX11" fmla="*/ 2331218 w 2331218"/>
                <a:gd name="connsiteY11" fmla="*/ 678264 h 1210827"/>
                <a:gd name="connsiteX12" fmla="*/ 2301073 w 2331218"/>
                <a:gd name="connsiteY12" fmla="*/ 437104 h 1210827"/>
                <a:gd name="connsiteX13" fmla="*/ 2316145 w 2331218"/>
                <a:gd name="connsiteY13" fmla="*/ 105508 h 1210827"/>
                <a:gd name="connsiteX14" fmla="*/ 1110343 w 2331218"/>
                <a:gd name="connsiteY14" fmla="*/ 65315 h 1210827"/>
                <a:gd name="connsiteX15" fmla="*/ 979714 w 2331218"/>
                <a:gd name="connsiteY15" fmla="*/ 60290 h 1210827"/>
                <a:gd name="connsiteX16" fmla="*/ 95459 w 2331218"/>
                <a:gd name="connsiteY16" fmla="*/ 0 h 1210827"/>
                <a:gd name="connsiteX17" fmla="*/ 85411 w 2331218"/>
                <a:gd name="connsiteY17" fmla="*/ 381838 h 1210827"/>
                <a:gd name="connsiteX18" fmla="*/ 0 w 2331218"/>
                <a:gd name="connsiteY18" fmla="*/ 959618 h 1210827"/>
                <a:gd name="connsiteX0" fmla="*/ 0 w 2331218"/>
                <a:gd name="connsiteY0" fmla="*/ 959618 h 1210827"/>
                <a:gd name="connsiteX1" fmla="*/ 311499 w 2331218"/>
                <a:gd name="connsiteY1" fmla="*/ 1014884 h 1210827"/>
                <a:gd name="connsiteX2" fmla="*/ 527539 w 2331218"/>
                <a:gd name="connsiteY2" fmla="*/ 1014884 h 1210827"/>
                <a:gd name="connsiteX3" fmla="*/ 532563 w 2331218"/>
                <a:gd name="connsiteY3" fmla="*/ 1210827 h 1210827"/>
                <a:gd name="connsiteX4" fmla="*/ 582804 w 2331218"/>
                <a:gd name="connsiteY4" fmla="*/ 1205802 h 1210827"/>
                <a:gd name="connsiteX5" fmla="*/ 607925 w 2331218"/>
                <a:gd name="connsiteY5" fmla="*/ 1200778 h 1210827"/>
                <a:gd name="connsiteX6" fmla="*/ 698360 w 2331218"/>
                <a:gd name="connsiteY6" fmla="*/ 1200778 h 1210827"/>
                <a:gd name="connsiteX7" fmla="*/ 698360 w 2331218"/>
                <a:gd name="connsiteY7" fmla="*/ 1165609 h 1210827"/>
                <a:gd name="connsiteX8" fmla="*/ 694931 w 2331218"/>
                <a:gd name="connsiteY8" fmla="*/ 603265 h 1210827"/>
                <a:gd name="connsiteX9" fmla="*/ 1416818 w 2331218"/>
                <a:gd name="connsiteY9" fmla="*/ 1135464 h 1210827"/>
                <a:gd name="connsiteX10" fmla="*/ 2311121 w 2331218"/>
                <a:gd name="connsiteY10" fmla="*/ 1150537 h 1210827"/>
                <a:gd name="connsiteX11" fmla="*/ 2331218 w 2331218"/>
                <a:gd name="connsiteY11" fmla="*/ 678264 h 1210827"/>
                <a:gd name="connsiteX12" fmla="*/ 2301073 w 2331218"/>
                <a:gd name="connsiteY12" fmla="*/ 437104 h 1210827"/>
                <a:gd name="connsiteX13" fmla="*/ 2316145 w 2331218"/>
                <a:gd name="connsiteY13" fmla="*/ 105508 h 1210827"/>
                <a:gd name="connsiteX14" fmla="*/ 1110343 w 2331218"/>
                <a:gd name="connsiteY14" fmla="*/ 65315 h 1210827"/>
                <a:gd name="connsiteX15" fmla="*/ 979714 w 2331218"/>
                <a:gd name="connsiteY15" fmla="*/ 60290 h 1210827"/>
                <a:gd name="connsiteX16" fmla="*/ 95459 w 2331218"/>
                <a:gd name="connsiteY16" fmla="*/ 0 h 1210827"/>
                <a:gd name="connsiteX17" fmla="*/ 85411 w 2331218"/>
                <a:gd name="connsiteY17" fmla="*/ 381838 h 1210827"/>
                <a:gd name="connsiteX18" fmla="*/ 0 w 2331218"/>
                <a:gd name="connsiteY18" fmla="*/ 959618 h 1210827"/>
                <a:gd name="connsiteX0" fmla="*/ 0 w 2331218"/>
                <a:gd name="connsiteY0" fmla="*/ 959618 h 1210827"/>
                <a:gd name="connsiteX1" fmla="*/ 311499 w 2331218"/>
                <a:gd name="connsiteY1" fmla="*/ 1014884 h 1210827"/>
                <a:gd name="connsiteX2" fmla="*/ 527539 w 2331218"/>
                <a:gd name="connsiteY2" fmla="*/ 1014884 h 1210827"/>
                <a:gd name="connsiteX3" fmla="*/ 532563 w 2331218"/>
                <a:gd name="connsiteY3" fmla="*/ 1210827 h 1210827"/>
                <a:gd name="connsiteX4" fmla="*/ 582804 w 2331218"/>
                <a:gd name="connsiteY4" fmla="*/ 1205802 h 1210827"/>
                <a:gd name="connsiteX5" fmla="*/ 607925 w 2331218"/>
                <a:gd name="connsiteY5" fmla="*/ 1200778 h 1210827"/>
                <a:gd name="connsiteX6" fmla="*/ 698360 w 2331218"/>
                <a:gd name="connsiteY6" fmla="*/ 1200778 h 1210827"/>
                <a:gd name="connsiteX7" fmla="*/ 698360 w 2331218"/>
                <a:gd name="connsiteY7" fmla="*/ 1165609 h 1210827"/>
                <a:gd name="connsiteX8" fmla="*/ 694931 w 2331218"/>
                <a:gd name="connsiteY8" fmla="*/ 603265 h 1210827"/>
                <a:gd name="connsiteX9" fmla="*/ 1111973 w 2331218"/>
                <a:gd name="connsiteY9" fmla="*/ 958700 h 1210827"/>
                <a:gd name="connsiteX10" fmla="*/ 1416818 w 2331218"/>
                <a:gd name="connsiteY10" fmla="*/ 1135464 h 1210827"/>
                <a:gd name="connsiteX11" fmla="*/ 2311121 w 2331218"/>
                <a:gd name="connsiteY11" fmla="*/ 1150537 h 1210827"/>
                <a:gd name="connsiteX12" fmla="*/ 2331218 w 2331218"/>
                <a:gd name="connsiteY12" fmla="*/ 678264 h 1210827"/>
                <a:gd name="connsiteX13" fmla="*/ 2301073 w 2331218"/>
                <a:gd name="connsiteY13" fmla="*/ 437104 h 1210827"/>
                <a:gd name="connsiteX14" fmla="*/ 2316145 w 2331218"/>
                <a:gd name="connsiteY14" fmla="*/ 105508 h 1210827"/>
                <a:gd name="connsiteX15" fmla="*/ 1110343 w 2331218"/>
                <a:gd name="connsiteY15" fmla="*/ 65315 h 1210827"/>
                <a:gd name="connsiteX16" fmla="*/ 979714 w 2331218"/>
                <a:gd name="connsiteY16" fmla="*/ 60290 h 1210827"/>
                <a:gd name="connsiteX17" fmla="*/ 95459 w 2331218"/>
                <a:gd name="connsiteY17" fmla="*/ 0 h 1210827"/>
                <a:gd name="connsiteX18" fmla="*/ 85411 w 2331218"/>
                <a:gd name="connsiteY18" fmla="*/ 381838 h 1210827"/>
                <a:gd name="connsiteX19" fmla="*/ 0 w 2331218"/>
                <a:gd name="connsiteY19" fmla="*/ 959618 h 1210827"/>
                <a:gd name="connsiteX0" fmla="*/ 0 w 2331218"/>
                <a:gd name="connsiteY0" fmla="*/ 959618 h 1210827"/>
                <a:gd name="connsiteX1" fmla="*/ 311499 w 2331218"/>
                <a:gd name="connsiteY1" fmla="*/ 1014884 h 1210827"/>
                <a:gd name="connsiteX2" fmla="*/ 527539 w 2331218"/>
                <a:gd name="connsiteY2" fmla="*/ 1014884 h 1210827"/>
                <a:gd name="connsiteX3" fmla="*/ 532563 w 2331218"/>
                <a:gd name="connsiteY3" fmla="*/ 1210827 h 1210827"/>
                <a:gd name="connsiteX4" fmla="*/ 582804 w 2331218"/>
                <a:gd name="connsiteY4" fmla="*/ 1205802 h 1210827"/>
                <a:gd name="connsiteX5" fmla="*/ 607925 w 2331218"/>
                <a:gd name="connsiteY5" fmla="*/ 1200778 h 1210827"/>
                <a:gd name="connsiteX6" fmla="*/ 698360 w 2331218"/>
                <a:gd name="connsiteY6" fmla="*/ 1200778 h 1210827"/>
                <a:gd name="connsiteX7" fmla="*/ 698360 w 2331218"/>
                <a:gd name="connsiteY7" fmla="*/ 1165609 h 1210827"/>
                <a:gd name="connsiteX8" fmla="*/ 694931 w 2331218"/>
                <a:gd name="connsiteY8" fmla="*/ 603265 h 1210827"/>
                <a:gd name="connsiteX9" fmla="*/ 1408256 w 2331218"/>
                <a:gd name="connsiteY9" fmla="*/ 625716 h 1210827"/>
                <a:gd name="connsiteX10" fmla="*/ 1416818 w 2331218"/>
                <a:gd name="connsiteY10" fmla="*/ 1135464 h 1210827"/>
                <a:gd name="connsiteX11" fmla="*/ 2311121 w 2331218"/>
                <a:gd name="connsiteY11" fmla="*/ 1150537 h 1210827"/>
                <a:gd name="connsiteX12" fmla="*/ 2331218 w 2331218"/>
                <a:gd name="connsiteY12" fmla="*/ 678264 h 1210827"/>
                <a:gd name="connsiteX13" fmla="*/ 2301073 w 2331218"/>
                <a:gd name="connsiteY13" fmla="*/ 437104 h 1210827"/>
                <a:gd name="connsiteX14" fmla="*/ 2316145 w 2331218"/>
                <a:gd name="connsiteY14" fmla="*/ 105508 h 1210827"/>
                <a:gd name="connsiteX15" fmla="*/ 1110343 w 2331218"/>
                <a:gd name="connsiteY15" fmla="*/ 65315 h 1210827"/>
                <a:gd name="connsiteX16" fmla="*/ 979714 w 2331218"/>
                <a:gd name="connsiteY16" fmla="*/ 60290 h 1210827"/>
                <a:gd name="connsiteX17" fmla="*/ 95459 w 2331218"/>
                <a:gd name="connsiteY17" fmla="*/ 0 h 1210827"/>
                <a:gd name="connsiteX18" fmla="*/ 85411 w 2331218"/>
                <a:gd name="connsiteY18" fmla="*/ 381838 h 1210827"/>
                <a:gd name="connsiteX19" fmla="*/ 0 w 2331218"/>
                <a:gd name="connsiteY19" fmla="*/ 959618 h 1210827"/>
                <a:gd name="connsiteX0" fmla="*/ 0 w 2331218"/>
                <a:gd name="connsiteY0" fmla="*/ 959618 h 1210827"/>
                <a:gd name="connsiteX1" fmla="*/ 311499 w 2331218"/>
                <a:gd name="connsiteY1" fmla="*/ 1014884 h 1210827"/>
                <a:gd name="connsiteX2" fmla="*/ 527539 w 2331218"/>
                <a:gd name="connsiteY2" fmla="*/ 1014884 h 1210827"/>
                <a:gd name="connsiteX3" fmla="*/ 532563 w 2331218"/>
                <a:gd name="connsiteY3" fmla="*/ 1210827 h 1210827"/>
                <a:gd name="connsiteX4" fmla="*/ 582804 w 2331218"/>
                <a:gd name="connsiteY4" fmla="*/ 1205802 h 1210827"/>
                <a:gd name="connsiteX5" fmla="*/ 607925 w 2331218"/>
                <a:gd name="connsiteY5" fmla="*/ 1200778 h 1210827"/>
                <a:gd name="connsiteX6" fmla="*/ 698360 w 2331218"/>
                <a:gd name="connsiteY6" fmla="*/ 1200778 h 1210827"/>
                <a:gd name="connsiteX7" fmla="*/ 698360 w 2331218"/>
                <a:gd name="connsiteY7" fmla="*/ 1165609 h 1210827"/>
                <a:gd name="connsiteX8" fmla="*/ 694931 w 2331218"/>
                <a:gd name="connsiteY8" fmla="*/ 603265 h 1210827"/>
                <a:gd name="connsiteX9" fmla="*/ 1408256 w 2331218"/>
                <a:gd name="connsiteY9" fmla="*/ 625716 h 1210827"/>
                <a:gd name="connsiteX10" fmla="*/ 1416818 w 2331218"/>
                <a:gd name="connsiteY10" fmla="*/ 1135464 h 1210827"/>
                <a:gd name="connsiteX11" fmla="*/ 2311121 w 2331218"/>
                <a:gd name="connsiteY11" fmla="*/ 1150537 h 1210827"/>
                <a:gd name="connsiteX12" fmla="*/ 2331218 w 2331218"/>
                <a:gd name="connsiteY12" fmla="*/ 678264 h 1210827"/>
                <a:gd name="connsiteX13" fmla="*/ 2301073 w 2331218"/>
                <a:gd name="connsiteY13" fmla="*/ 437104 h 1210827"/>
                <a:gd name="connsiteX14" fmla="*/ 2316145 w 2331218"/>
                <a:gd name="connsiteY14" fmla="*/ 105508 h 1210827"/>
                <a:gd name="connsiteX15" fmla="*/ 1110343 w 2331218"/>
                <a:gd name="connsiteY15" fmla="*/ 65315 h 1210827"/>
                <a:gd name="connsiteX16" fmla="*/ 979714 w 2331218"/>
                <a:gd name="connsiteY16" fmla="*/ 60290 h 1210827"/>
                <a:gd name="connsiteX17" fmla="*/ 95459 w 2331218"/>
                <a:gd name="connsiteY17" fmla="*/ 0 h 1210827"/>
                <a:gd name="connsiteX18" fmla="*/ 85411 w 2331218"/>
                <a:gd name="connsiteY18" fmla="*/ 381838 h 1210827"/>
                <a:gd name="connsiteX19" fmla="*/ 0 w 2331218"/>
                <a:gd name="connsiteY19" fmla="*/ 959618 h 1210827"/>
                <a:gd name="connsiteX0" fmla="*/ 0 w 2331218"/>
                <a:gd name="connsiteY0" fmla="*/ 959618 h 1210827"/>
                <a:gd name="connsiteX1" fmla="*/ 311499 w 2331218"/>
                <a:gd name="connsiteY1" fmla="*/ 1014884 h 1210827"/>
                <a:gd name="connsiteX2" fmla="*/ 527539 w 2331218"/>
                <a:gd name="connsiteY2" fmla="*/ 1014884 h 1210827"/>
                <a:gd name="connsiteX3" fmla="*/ 532563 w 2331218"/>
                <a:gd name="connsiteY3" fmla="*/ 1210827 h 1210827"/>
                <a:gd name="connsiteX4" fmla="*/ 582804 w 2331218"/>
                <a:gd name="connsiteY4" fmla="*/ 1205802 h 1210827"/>
                <a:gd name="connsiteX5" fmla="*/ 607925 w 2331218"/>
                <a:gd name="connsiteY5" fmla="*/ 1200778 h 1210827"/>
                <a:gd name="connsiteX6" fmla="*/ 698360 w 2331218"/>
                <a:gd name="connsiteY6" fmla="*/ 1200778 h 1210827"/>
                <a:gd name="connsiteX7" fmla="*/ 698360 w 2331218"/>
                <a:gd name="connsiteY7" fmla="*/ 1165609 h 1210827"/>
                <a:gd name="connsiteX8" fmla="*/ 694931 w 2331218"/>
                <a:gd name="connsiteY8" fmla="*/ 603265 h 1210827"/>
                <a:gd name="connsiteX9" fmla="*/ 1408256 w 2331218"/>
                <a:gd name="connsiteY9" fmla="*/ 625716 h 1210827"/>
                <a:gd name="connsiteX10" fmla="*/ 1416818 w 2331218"/>
                <a:gd name="connsiteY10" fmla="*/ 1135464 h 1210827"/>
                <a:gd name="connsiteX11" fmla="*/ 2311121 w 2331218"/>
                <a:gd name="connsiteY11" fmla="*/ 1150537 h 1210827"/>
                <a:gd name="connsiteX12" fmla="*/ 2331218 w 2331218"/>
                <a:gd name="connsiteY12" fmla="*/ 678264 h 1210827"/>
                <a:gd name="connsiteX13" fmla="*/ 2301073 w 2331218"/>
                <a:gd name="connsiteY13" fmla="*/ 437104 h 1210827"/>
                <a:gd name="connsiteX14" fmla="*/ 2316145 w 2331218"/>
                <a:gd name="connsiteY14" fmla="*/ 105508 h 1210827"/>
                <a:gd name="connsiteX15" fmla="*/ 1110343 w 2331218"/>
                <a:gd name="connsiteY15" fmla="*/ 65315 h 1210827"/>
                <a:gd name="connsiteX16" fmla="*/ 979714 w 2331218"/>
                <a:gd name="connsiteY16" fmla="*/ 60290 h 1210827"/>
                <a:gd name="connsiteX17" fmla="*/ 95459 w 2331218"/>
                <a:gd name="connsiteY17" fmla="*/ 0 h 1210827"/>
                <a:gd name="connsiteX18" fmla="*/ 85411 w 2331218"/>
                <a:gd name="connsiteY18" fmla="*/ 381838 h 1210827"/>
                <a:gd name="connsiteX19" fmla="*/ 0 w 2331218"/>
                <a:gd name="connsiteY19" fmla="*/ 959618 h 1210827"/>
                <a:gd name="connsiteX0" fmla="*/ 0 w 2331218"/>
                <a:gd name="connsiteY0" fmla="*/ 959618 h 1210827"/>
                <a:gd name="connsiteX1" fmla="*/ 311499 w 2331218"/>
                <a:gd name="connsiteY1" fmla="*/ 1014884 h 1210827"/>
                <a:gd name="connsiteX2" fmla="*/ 527539 w 2331218"/>
                <a:gd name="connsiteY2" fmla="*/ 1014884 h 1210827"/>
                <a:gd name="connsiteX3" fmla="*/ 532563 w 2331218"/>
                <a:gd name="connsiteY3" fmla="*/ 1210827 h 1210827"/>
                <a:gd name="connsiteX4" fmla="*/ 582804 w 2331218"/>
                <a:gd name="connsiteY4" fmla="*/ 1205802 h 1210827"/>
                <a:gd name="connsiteX5" fmla="*/ 607925 w 2331218"/>
                <a:gd name="connsiteY5" fmla="*/ 1200778 h 1210827"/>
                <a:gd name="connsiteX6" fmla="*/ 698360 w 2331218"/>
                <a:gd name="connsiteY6" fmla="*/ 1200778 h 1210827"/>
                <a:gd name="connsiteX7" fmla="*/ 698360 w 2331218"/>
                <a:gd name="connsiteY7" fmla="*/ 1165609 h 1210827"/>
                <a:gd name="connsiteX8" fmla="*/ 694931 w 2331218"/>
                <a:gd name="connsiteY8" fmla="*/ 603265 h 1210827"/>
                <a:gd name="connsiteX9" fmla="*/ 1408256 w 2331218"/>
                <a:gd name="connsiteY9" fmla="*/ 625716 h 1210827"/>
                <a:gd name="connsiteX10" fmla="*/ 1416818 w 2331218"/>
                <a:gd name="connsiteY10" fmla="*/ 1135464 h 1210827"/>
                <a:gd name="connsiteX11" fmla="*/ 2311121 w 2331218"/>
                <a:gd name="connsiteY11" fmla="*/ 1150537 h 1210827"/>
                <a:gd name="connsiteX12" fmla="*/ 2331218 w 2331218"/>
                <a:gd name="connsiteY12" fmla="*/ 678264 h 1210827"/>
                <a:gd name="connsiteX13" fmla="*/ 2301073 w 2331218"/>
                <a:gd name="connsiteY13" fmla="*/ 437104 h 1210827"/>
                <a:gd name="connsiteX14" fmla="*/ 2316145 w 2331218"/>
                <a:gd name="connsiteY14" fmla="*/ 105508 h 1210827"/>
                <a:gd name="connsiteX15" fmla="*/ 1110343 w 2331218"/>
                <a:gd name="connsiteY15" fmla="*/ 65315 h 1210827"/>
                <a:gd name="connsiteX16" fmla="*/ 979714 w 2331218"/>
                <a:gd name="connsiteY16" fmla="*/ 60290 h 1210827"/>
                <a:gd name="connsiteX17" fmla="*/ 95459 w 2331218"/>
                <a:gd name="connsiteY17" fmla="*/ 0 h 1210827"/>
                <a:gd name="connsiteX18" fmla="*/ 85411 w 2331218"/>
                <a:gd name="connsiteY18" fmla="*/ 381838 h 1210827"/>
                <a:gd name="connsiteX19" fmla="*/ 0 w 2331218"/>
                <a:gd name="connsiteY19" fmla="*/ 959618 h 1210827"/>
                <a:gd name="connsiteX0" fmla="*/ 0 w 2331218"/>
                <a:gd name="connsiteY0" fmla="*/ 959618 h 1210827"/>
                <a:gd name="connsiteX1" fmla="*/ 311499 w 2331218"/>
                <a:gd name="connsiteY1" fmla="*/ 1014884 h 1210827"/>
                <a:gd name="connsiteX2" fmla="*/ 527539 w 2331218"/>
                <a:gd name="connsiteY2" fmla="*/ 1014884 h 1210827"/>
                <a:gd name="connsiteX3" fmla="*/ 532563 w 2331218"/>
                <a:gd name="connsiteY3" fmla="*/ 1210827 h 1210827"/>
                <a:gd name="connsiteX4" fmla="*/ 582804 w 2331218"/>
                <a:gd name="connsiteY4" fmla="*/ 1205802 h 1210827"/>
                <a:gd name="connsiteX5" fmla="*/ 607925 w 2331218"/>
                <a:gd name="connsiteY5" fmla="*/ 1200778 h 1210827"/>
                <a:gd name="connsiteX6" fmla="*/ 698360 w 2331218"/>
                <a:gd name="connsiteY6" fmla="*/ 1200778 h 1210827"/>
                <a:gd name="connsiteX7" fmla="*/ 698360 w 2331218"/>
                <a:gd name="connsiteY7" fmla="*/ 1165609 h 1210827"/>
                <a:gd name="connsiteX8" fmla="*/ 694931 w 2331218"/>
                <a:gd name="connsiteY8" fmla="*/ 603265 h 1210827"/>
                <a:gd name="connsiteX9" fmla="*/ 1408256 w 2331218"/>
                <a:gd name="connsiteY9" fmla="*/ 625716 h 1210827"/>
                <a:gd name="connsiteX10" fmla="*/ 1416818 w 2331218"/>
                <a:gd name="connsiteY10" fmla="*/ 1135464 h 1210827"/>
                <a:gd name="connsiteX11" fmla="*/ 2311121 w 2331218"/>
                <a:gd name="connsiteY11" fmla="*/ 1150537 h 1210827"/>
                <a:gd name="connsiteX12" fmla="*/ 2331218 w 2331218"/>
                <a:gd name="connsiteY12" fmla="*/ 678264 h 1210827"/>
                <a:gd name="connsiteX13" fmla="*/ 2301073 w 2331218"/>
                <a:gd name="connsiteY13" fmla="*/ 437104 h 1210827"/>
                <a:gd name="connsiteX14" fmla="*/ 2316145 w 2331218"/>
                <a:gd name="connsiteY14" fmla="*/ 105508 h 1210827"/>
                <a:gd name="connsiteX15" fmla="*/ 1110343 w 2331218"/>
                <a:gd name="connsiteY15" fmla="*/ 65315 h 1210827"/>
                <a:gd name="connsiteX16" fmla="*/ 979714 w 2331218"/>
                <a:gd name="connsiteY16" fmla="*/ 60290 h 1210827"/>
                <a:gd name="connsiteX17" fmla="*/ 95459 w 2331218"/>
                <a:gd name="connsiteY17" fmla="*/ 0 h 1210827"/>
                <a:gd name="connsiteX18" fmla="*/ 85411 w 2331218"/>
                <a:gd name="connsiteY18" fmla="*/ 381838 h 1210827"/>
                <a:gd name="connsiteX19" fmla="*/ 0 w 2331218"/>
                <a:gd name="connsiteY19" fmla="*/ 959618 h 1210827"/>
                <a:gd name="connsiteX0" fmla="*/ 0 w 2331218"/>
                <a:gd name="connsiteY0" fmla="*/ 959618 h 1210827"/>
                <a:gd name="connsiteX1" fmla="*/ 311499 w 2331218"/>
                <a:gd name="connsiteY1" fmla="*/ 1014884 h 1210827"/>
                <a:gd name="connsiteX2" fmla="*/ 527539 w 2331218"/>
                <a:gd name="connsiteY2" fmla="*/ 1014884 h 1210827"/>
                <a:gd name="connsiteX3" fmla="*/ 532563 w 2331218"/>
                <a:gd name="connsiteY3" fmla="*/ 1210827 h 1210827"/>
                <a:gd name="connsiteX4" fmla="*/ 582804 w 2331218"/>
                <a:gd name="connsiteY4" fmla="*/ 1205802 h 1210827"/>
                <a:gd name="connsiteX5" fmla="*/ 607925 w 2331218"/>
                <a:gd name="connsiteY5" fmla="*/ 1200778 h 1210827"/>
                <a:gd name="connsiteX6" fmla="*/ 698360 w 2331218"/>
                <a:gd name="connsiteY6" fmla="*/ 1200778 h 1210827"/>
                <a:gd name="connsiteX7" fmla="*/ 698360 w 2331218"/>
                <a:gd name="connsiteY7" fmla="*/ 1165609 h 1210827"/>
                <a:gd name="connsiteX8" fmla="*/ 694931 w 2331218"/>
                <a:gd name="connsiteY8" fmla="*/ 603265 h 1210827"/>
                <a:gd name="connsiteX9" fmla="*/ 1408256 w 2331218"/>
                <a:gd name="connsiteY9" fmla="*/ 625716 h 1210827"/>
                <a:gd name="connsiteX10" fmla="*/ 1416818 w 2331218"/>
                <a:gd name="connsiteY10" fmla="*/ 1135464 h 1210827"/>
                <a:gd name="connsiteX11" fmla="*/ 2311121 w 2331218"/>
                <a:gd name="connsiteY11" fmla="*/ 1150537 h 1210827"/>
                <a:gd name="connsiteX12" fmla="*/ 2331218 w 2331218"/>
                <a:gd name="connsiteY12" fmla="*/ 678264 h 1210827"/>
                <a:gd name="connsiteX13" fmla="*/ 2301073 w 2331218"/>
                <a:gd name="connsiteY13" fmla="*/ 437104 h 1210827"/>
                <a:gd name="connsiteX14" fmla="*/ 2316145 w 2331218"/>
                <a:gd name="connsiteY14" fmla="*/ 105508 h 1210827"/>
                <a:gd name="connsiteX15" fmla="*/ 1110343 w 2331218"/>
                <a:gd name="connsiteY15" fmla="*/ 65315 h 1210827"/>
                <a:gd name="connsiteX16" fmla="*/ 979714 w 2331218"/>
                <a:gd name="connsiteY16" fmla="*/ 60290 h 1210827"/>
                <a:gd name="connsiteX17" fmla="*/ 95459 w 2331218"/>
                <a:gd name="connsiteY17" fmla="*/ 0 h 1210827"/>
                <a:gd name="connsiteX18" fmla="*/ 85411 w 2331218"/>
                <a:gd name="connsiteY18" fmla="*/ 381838 h 1210827"/>
                <a:gd name="connsiteX19" fmla="*/ 0 w 2331218"/>
                <a:gd name="connsiteY19" fmla="*/ 959618 h 1210827"/>
                <a:gd name="connsiteX0" fmla="*/ 0 w 2331218"/>
                <a:gd name="connsiteY0" fmla="*/ 959618 h 1210827"/>
                <a:gd name="connsiteX1" fmla="*/ 311499 w 2331218"/>
                <a:gd name="connsiteY1" fmla="*/ 1014884 h 1210827"/>
                <a:gd name="connsiteX2" fmla="*/ 527539 w 2331218"/>
                <a:gd name="connsiteY2" fmla="*/ 1014884 h 1210827"/>
                <a:gd name="connsiteX3" fmla="*/ 532563 w 2331218"/>
                <a:gd name="connsiteY3" fmla="*/ 1210827 h 1210827"/>
                <a:gd name="connsiteX4" fmla="*/ 582804 w 2331218"/>
                <a:gd name="connsiteY4" fmla="*/ 1205802 h 1210827"/>
                <a:gd name="connsiteX5" fmla="*/ 607925 w 2331218"/>
                <a:gd name="connsiteY5" fmla="*/ 1200778 h 1210827"/>
                <a:gd name="connsiteX6" fmla="*/ 698360 w 2331218"/>
                <a:gd name="connsiteY6" fmla="*/ 1200778 h 1210827"/>
                <a:gd name="connsiteX7" fmla="*/ 698360 w 2331218"/>
                <a:gd name="connsiteY7" fmla="*/ 1165609 h 1210827"/>
                <a:gd name="connsiteX8" fmla="*/ 694931 w 2331218"/>
                <a:gd name="connsiteY8" fmla="*/ 603265 h 1210827"/>
                <a:gd name="connsiteX9" fmla="*/ 1408256 w 2331218"/>
                <a:gd name="connsiteY9" fmla="*/ 625716 h 1210827"/>
                <a:gd name="connsiteX10" fmla="*/ 1416818 w 2331218"/>
                <a:gd name="connsiteY10" fmla="*/ 1135464 h 1210827"/>
                <a:gd name="connsiteX11" fmla="*/ 2311121 w 2331218"/>
                <a:gd name="connsiteY11" fmla="*/ 1150537 h 1210827"/>
                <a:gd name="connsiteX12" fmla="*/ 2331218 w 2331218"/>
                <a:gd name="connsiteY12" fmla="*/ 678264 h 1210827"/>
                <a:gd name="connsiteX13" fmla="*/ 2301073 w 2331218"/>
                <a:gd name="connsiteY13" fmla="*/ 437104 h 1210827"/>
                <a:gd name="connsiteX14" fmla="*/ 2316145 w 2331218"/>
                <a:gd name="connsiteY14" fmla="*/ 105508 h 1210827"/>
                <a:gd name="connsiteX15" fmla="*/ 1110343 w 2331218"/>
                <a:gd name="connsiteY15" fmla="*/ 65315 h 1210827"/>
                <a:gd name="connsiteX16" fmla="*/ 979714 w 2331218"/>
                <a:gd name="connsiteY16" fmla="*/ 60290 h 1210827"/>
                <a:gd name="connsiteX17" fmla="*/ 95459 w 2331218"/>
                <a:gd name="connsiteY17" fmla="*/ 0 h 1210827"/>
                <a:gd name="connsiteX18" fmla="*/ 85411 w 2331218"/>
                <a:gd name="connsiteY18" fmla="*/ 381838 h 1210827"/>
                <a:gd name="connsiteX19" fmla="*/ 0 w 2331218"/>
                <a:gd name="connsiteY19" fmla="*/ 959618 h 1210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31218" h="1210827">
                  <a:moveTo>
                    <a:pt x="0" y="959618"/>
                  </a:moveTo>
                  <a:lnTo>
                    <a:pt x="311499" y="1014884"/>
                  </a:lnTo>
                  <a:lnTo>
                    <a:pt x="527539" y="1014884"/>
                  </a:lnTo>
                  <a:lnTo>
                    <a:pt x="532563" y="1210827"/>
                  </a:lnTo>
                  <a:cubicBezTo>
                    <a:pt x="549310" y="1209152"/>
                    <a:pt x="566169" y="1208361"/>
                    <a:pt x="582804" y="1205802"/>
                  </a:cubicBezTo>
                  <a:cubicBezTo>
                    <a:pt x="622341" y="1199719"/>
                    <a:pt x="579119" y="1200778"/>
                    <a:pt x="607925" y="1200778"/>
                  </a:cubicBezTo>
                  <a:lnTo>
                    <a:pt x="698360" y="1200778"/>
                  </a:lnTo>
                  <a:lnTo>
                    <a:pt x="698360" y="1165609"/>
                  </a:lnTo>
                  <a:cubicBezTo>
                    <a:pt x="717944" y="1150142"/>
                    <a:pt x="700952" y="611414"/>
                    <a:pt x="694931" y="603265"/>
                  </a:cubicBezTo>
                  <a:cubicBezTo>
                    <a:pt x="701683" y="612691"/>
                    <a:pt x="1379388" y="639472"/>
                    <a:pt x="1408256" y="625716"/>
                  </a:cubicBezTo>
                  <a:cubicBezTo>
                    <a:pt x="1418836" y="626597"/>
                    <a:pt x="1424778" y="1143644"/>
                    <a:pt x="1416818" y="1135464"/>
                  </a:cubicBezTo>
                  <a:cubicBezTo>
                    <a:pt x="1407161" y="1125540"/>
                    <a:pt x="2013020" y="1145513"/>
                    <a:pt x="2311121" y="1150537"/>
                  </a:cubicBezTo>
                  <a:lnTo>
                    <a:pt x="2331218" y="678264"/>
                  </a:lnTo>
                  <a:lnTo>
                    <a:pt x="2301073" y="437104"/>
                  </a:lnTo>
                  <a:lnTo>
                    <a:pt x="2316145" y="105508"/>
                  </a:lnTo>
                  <a:lnTo>
                    <a:pt x="1110343" y="65315"/>
                  </a:lnTo>
                  <a:lnTo>
                    <a:pt x="979714" y="60290"/>
                  </a:lnTo>
                  <a:lnTo>
                    <a:pt x="95459" y="0"/>
                  </a:lnTo>
                  <a:lnTo>
                    <a:pt x="85411" y="381838"/>
                  </a:lnTo>
                  <a:lnTo>
                    <a:pt x="0" y="959618"/>
                  </a:lnTo>
                  <a:close/>
                </a:path>
              </a:pathLst>
            </a:custGeom>
            <a:solidFill>
              <a:srgbClr val="FF0000">
                <a:alpha val="9020"/>
              </a:srgbClr>
            </a:solidFill>
            <a:ln w="127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CH"/>
            </a:p>
          </p:txBody>
        </p:sp>
        <p:sp>
          <p:nvSpPr>
            <p:cNvPr id="13" name="Rechteckige Legende 12"/>
            <p:cNvSpPr/>
            <p:nvPr/>
          </p:nvSpPr>
          <p:spPr>
            <a:xfrm>
              <a:off x="4283968" y="2439005"/>
              <a:ext cx="4557808" cy="415330"/>
            </a:xfrm>
            <a:prstGeom prst="wedgeRectCallout">
              <a:avLst>
                <a:gd name="adj1" fmla="val -86251"/>
                <a:gd name="adj2" fmla="val 278477"/>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36000" rIns="36000" bIns="36000" numCol="1" spcCol="0" rtlCol="0" fromWordArt="0" anchor="t" anchorCtr="0" forceAA="0" compatLnSpc="1">
              <a:prstTxWarp prst="textNoShape">
                <a:avLst/>
              </a:prstTxWarp>
              <a:noAutofit/>
            </a:bodyPr>
            <a:lstStyle/>
            <a:p>
              <a:pPr algn="l">
                <a:spcBef>
                  <a:spcPts val="300"/>
                </a:spcBef>
                <a:spcAft>
                  <a:spcPts val="0"/>
                </a:spcAft>
              </a:pPr>
              <a:r>
                <a:rPr lang="de-CH" sz="1800" b="1"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Finanzliegenschaften-Teil</a:t>
              </a:r>
              <a:endParaRPr lang="de-CH" sz="2800" dirty="0">
                <a:effectLst/>
                <a:latin typeface="Arial" panose="020B0604020202020204" pitchFamily="34" charset="0"/>
                <a:ea typeface="Times New Roman" panose="02020603050405020304" pitchFamily="18" charset="0"/>
                <a:cs typeface="Times New Roman" panose="02020603050405020304" pitchFamily="18" charset="0"/>
              </a:endParaRPr>
            </a:p>
          </p:txBody>
        </p:sp>
      </p:grpSp>
      <p:sp>
        <p:nvSpPr>
          <p:cNvPr id="14" name="Rechteckige Legende 13"/>
          <p:cNvSpPr/>
          <p:nvPr/>
        </p:nvSpPr>
        <p:spPr>
          <a:xfrm>
            <a:off x="4287281" y="3591064"/>
            <a:ext cx="4554495" cy="414000"/>
          </a:xfrm>
          <a:prstGeom prst="wedgeRectCallout">
            <a:avLst>
              <a:gd name="adj1" fmla="val -98566"/>
              <a:gd name="adj2" fmla="val 117653"/>
            </a:avLst>
          </a:prstGeom>
          <a:no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36000" rIns="36000" bIns="36000" numCol="1" spcCol="0" rtlCol="0" fromWordArt="0" anchor="t" anchorCtr="0" forceAA="0" compatLnSpc="1">
            <a:prstTxWarp prst="textNoShape">
              <a:avLst/>
            </a:prstTxWarp>
            <a:noAutofit/>
          </a:bodyPr>
          <a:lstStyle/>
          <a:p>
            <a:pPr algn="l">
              <a:spcBef>
                <a:spcPts val="300"/>
              </a:spcBef>
              <a:spcAft>
                <a:spcPts val="0"/>
              </a:spcAft>
            </a:pPr>
            <a:r>
              <a:rPr lang="de-CH" sz="1800" b="1"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Klostergarten</a:t>
            </a:r>
            <a:endParaRPr lang="de-CH" sz="28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16" name="Textfeld 15"/>
          <p:cNvSpPr txBox="1"/>
          <p:nvPr/>
        </p:nvSpPr>
        <p:spPr>
          <a:xfrm>
            <a:off x="7164288" y="476672"/>
            <a:ext cx="1677488" cy="234286"/>
          </a:xfrm>
          <a:prstGeom prst="rect">
            <a:avLst/>
          </a:prstGeom>
          <a:noFill/>
          <a:ln>
            <a:noFill/>
          </a:ln>
        </p:spPr>
        <p:txBody>
          <a:bodyPr wrap="square" lIns="36000" tIns="36000" rIns="0" bIns="36000" rtlCol="0">
            <a:spAutoFit/>
          </a:bodyPr>
          <a:lstStyle>
            <a:defPPr>
              <a:defRPr lang="de-DE"/>
            </a:defPPr>
            <a:lvl1pPr algn="r">
              <a:defRPr sz="1050">
                <a:solidFill>
                  <a:srgbClr val="0070C0"/>
                </a:solidFill>
              </a:defRPr>
            </a:lvl1pPr>
          </a:lstStyle>
          <a:p>
            <a:r>
              <a:rPr lang="de-CH" sz="1000" dirty="0">
                <a:sym typeface="Webdings" panose="05030102010509060703" pitchFamily="18" charset="2"/>
              </a:rPr>
              <a:t> </a:t>
            </a:r>
            <a:r>
              <a:rPr lang="de-CH" sz="1000" dirty="0" smtClean="0">
                <a:sym typeface="Webdings" panose="05030102010509060703" pitchFamily="18" charset="2"/>
              </a:rPr>
              <a:t>Daniel Preisig</a:t>
            </a:r>
            <a:endParaRPr lang="de-CH" sz="1000" dirty="0"/>
          </a:p>
        </p:txBody>
      </p:sp>
    </p:spTree>
    <p:extLst>
      <p:ext uri="{BB962C8B-B14F-4D97-AF65-F5344CB8AC3E}">
        <p14:creationId xmlns:p14="http://schemas.microsoft.com/office/powerpoint/2010/main" val="1540410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Grafik 18"/>
          <p:cNvPicPr>
            <a:picLocks noChangeAspect="1"/>
          </p:cNvPicPr>
          <p:nvPr/>
        </p:nvPicPr>
        <p:blipFill rotWithShape="1">
          <a:blip r:embed="rId3">
            <a:extLst>
              <a:ext uri="{28A0092B-C50C-407E-A947-70E740481C1C}">
                <a14:useLocalDpi xmlns:a14="http://schemas.microsoft.com/office/drawing/2010/main" val="0"/>
              </a:ext>
            </a:extLst>
          </a:blip>
          <a:srcRect l="6430" r="9117"/>
          <a:stretch/>
        </p:blipFill>
        <p:spPr>
          <a:xfrm rot="254589">
            <a:off x="4450800" y="2508900"/>
            <a:ext cx="3944786" cy="3082857"/>
          </a:xfrm>
          <a:prstGeom prst="rect">
            <a:avLst/>
          </a:prstGeom>
          <a:ln w="6350">
            <a:solidFill>
              <a:schemeClr val="tx1"/>
            </a:solidFill>
          </a:ln>
          <a:effectLst>
            <a:outerShdw blurRad="114300" sx="101000" sy="101000" algn="tl" rotWithShape="0">
              <a:srgbClr val="000000">
                <a:alpha val="61000"/>
              </a:srgbClr>
            </a:outerShdw>
          </a:effectLst>
        </p:spPr>
      </p:pic>
      <p:sp>
        <p:nvSpPr>
          <p:cNvPr id="7" name="Text Box 6"/>
          <p:cNvSpPr txBox="1">
            <a:spLocks noChangeArrowheads="1"/>
          </p:cNvSpPr>
          <p:nvPr/>
        </p:nvSpPr>
        <p:spPr bwMode="auto">
          <a:xfrm>
            <a:off x="609600" y="914865"/>
            <a:ext cx="792284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ts val="0"/>
              </a:spcBef>
              <a:spcAft>
                <a:spcPts val="400"/>
              </a:spcAft>
            </a:pPr>
            <a:r>
              <a:rPr lang="de-DE" altLang="de-DE" b="1" dirty="0" smtClean="0">
                <a:solidFill>
                  <a:schemeClr val="bg1"/>
                </a:solidFill>
              </a:rPr>
              <a:t>Sanierungsstrategie </a:t>
            </a:r>
            <a:r>
              <a:rPr lang="de-DE" altLang="de-DE" b="1" dirty="0" err="1" smtClean="0">
                <a:solidFill>
                  <a:schemeClr val="bg1"/>
                </a:solidFill>
              </a:rPr>
              <a:t>Stadthausgeviert</a:t>
            </a:r>
            <a:r>
              <a:rPr lang="de-DE" altLang="de-DE" b="1" dirty="0" smtClean="0">
                <a:solidFill>
                  <a:schemeClr val="bg1"/>
                </a:solidFill>
              </a:rPr>
              <a:t/>
            </a:r>
            <a:br>
              <a:rPr lang="de-DE" altLang="de-DE" b="1" dirty="0" smtClean="0">
                <a:solidFill>
                  <a:schemeClr val="bg1"/>
                </a:solidFill>
              </a:rPr>
            </a:br>
            <a:r>
              <a:rPr lang="de-DE" altLang="de-DE" dirty="0" smtClean="0">
                <a:solidFill>
                  <a:schemeClr val="bg1"/>
                </a:solidFill>
              </a:rPr>
              <a:t>Nutzungen im Finanzliegenschaften-Teil</a:t>
            </a:r>
            <a:endParaRPr lang="de-DE" altLang="de-DE" dirty="0">
              <a:solidFill>
                <a:schemeClr val="bg1"/>
              </a:solidFill>
            </a:endParaRPr>
          </a:p>
        </p:txBody>
      </p:sp>
      <p:sp>
        <p:nvSpPr>
          <p:cNvPr id="6" name="Textfeld 5"/>
          <p:cNvSpPr txBox="1"/>
          <p:nvPr/>
        </p:nvSpPr>
        <p:spPr>
          <a:xfrm>
            <a:off x="7164288" y="476672"/>
            <a:ext cx="1677488" cy="234286"/>
          </a:xfrm>
          <a:prstGeom prst="rect">
            <a:avLst/>
          </a:prstGeom>
          <a:noFill/>
          <a:ln>
            <a:noFill/>
          </a:ln>
        </p:spPr>
        <p:txBody>
          <a:bodyPr wrap="square" lIns="36000" tIns="36000" rIns="0" bIns="36000" rtlCol="0">
            <a:spAutoFit/>
          </a:bodyPr>
          <a:lstStyle>
            <a:defPPr>
              <a:defRPr lang="de-DE"/>
            </a:defPPr>
            <a:lvl1pPr algn="r">
              <a:defRPr sz="1050">
                <a:solidFill>
                  <a:srgbClr val="0070C0"/>
                </a:solidFill>
              </a:defRPr>
            </a:lvl1pPr>
          </a:lstStyle>
          <a:p>
            <a:r>
              <a:rPr lang="de-CH" sz="1000" dirty="0">
                <a:sym typeface="Webdings" panose="05030102010509060703" pitchFamily="18" charset="2"/>
              </a:rPr>
              <a:t> </a:t>
            </a:r>
            <a:r>
              <a:rPr lang="de-CH" sz="1000" dirty="0" smtClean="0">
                <a:sym typeface="Webdings" panose="05030102010509060703" pitchFamily="18" charset="2"/>
              </a:rPr>
              <a:t>Daniel Preisig</a:t>
            </a:r>
            <a:endParaRPr lang="de-CH" sz="1000" dirty="0"/>
          </a:p>
        </p:txBody>
      </p:sp>
      <p:grpSp>
        <p:nvGrpSpPr>
          <p:cNvPr id="23" name="Gruppieren 22"/>
          <p:cNvGrpSpPr/>
          <p:nvPr/>
        </p:nvGrpSpPr>
        <p:grpSpPr>
          <a:xfrm>
            <a:off x="277004" y="4185978"/>
            <a:ext cx="2287447" cy="2411374"/>
            <a:chOff x="277004" y="3360122"/>
            <a:chExt cx="3070860" cy="3237230"/>
          </a:xfrm>
        </p:grpSpPr>
        <p:pic>
          <p:nvPicPr>
            <p:cNvPr id="15" name="Grafik 14"/>
            <p:cNvPicPr/>
            <p:nvPr/>
          </p:nvPicPr>
          <p:blipFill>
            <a:blip r:embed="rId4" cstate="print">
              <a:extLst>
                <a:ext uri="{28A0092B-C50C-407E-A947-70E740481C1C}">
                  <a14:useLocalDpi xmlns:a14="http://schemas.microsoft.com/office/drawing/2010/main" val="0"/>
                </a:ext>
              </a:extLst>
            </a:blip>
            <a:stretch>
              <a:fillRect/>
            </a:stretch>
          </p:blipFill>
          <p:spPr>
            <a:xfrm>
              <a:off x="277004" y="3360122"/>
              <a:ext cx="3070860" cy="3237230"/>
            </a:xfrm>
            <a:prstGeom prst="rect">
              <a:avLst/>
            </a:prstGeom>
          </p:spPr>
        </p:pic>
        <p:sp>
          <p:nvSpPr>
            <p:cNvPr id="8" name="Freihandform 7"/>
            <p:cNvSpPr/>
            <p:nvPr/>
          </p:nvSpPr>
          <p:spPr>
            <a:xfrm>
              <a:off x="687849" y="3864178"/>
              <a:ext cx="2331085" cy="1210310"/>
            </a:xfrm>
            <a:custGeom>
              <a:avLst/>
              <a:gdLst>
                <a:gd name="connsiteX0" fmla="*/ 0 w 2331218"/>
                <a:gd name="connsiteY0" fmla="*/ 959618 h 1210827"/>
                <a:gd name="connsiteX1" fmla="*/ 311499 w 2331218"/>
                <a:gd name="connsiteY1" fmla="*/ 1014884 h 1210827"/>
                <a:gd name="connsiteX2" fmla="*/ 527539 w 2331218"/>
                <a:gd name="connsiteY2" fmla="*/ 1014884 h 1210827"/>
                <a:gd name="connsiteX3" fmla="*/ 532563 w 2331218"/>
                <a:gd name="connsiteY3" fmla="*/ 1210827 h 1210827"/>
                <a:gd name="connsiteX4" fmla="*/ 582804 w 2331218"/>
                <a:gd name="connsiteY4" fmla="*/ 1205802 h 1210827"/>
                <a:gd name="connsiteX5" fmla="*/ 607925 w 2331218"/>
                <a:gd name="connsiteY5" fmla="*/ 1200778 h 1210827"/>
                <a:gd name="connsiteX6" fmla="*/ 698360 w 2331218"/>
                <a:gd name="connsiteY6" fmla="*/ 1200778 h 1210827"/>
                <a:gd name="connsiteX7" fmla="*/ 698360 w 2331218"/>
                <a:gd name="connsiteY7" fmla="*/ 1165609 h 1210827"/>
                <a:gd name="connsiteX8" fmla="*/ 1416818 w 2331218"/>
                <a:gd name="connsiteY8" fmla="*/ 1135464 h 1210827"/>
                <a:gd name="connsiteX9" fmla="*/ 2311121 w 2331218"/>
                <a:gd name="connsiteY9" fmla="*/ 1150537 h 1210827"/>
                <a:gd name="connsiteX10" fmla="*/ 2331218 w 2331218"/>
                <a:gd name="connsiteY10" fmla="*/ 678264 h 1210827"/>
                <a:gd name="connsiteX11" fmla="*/ 2301073 w 2331218"/>
                <a:gd name="connsiteY11" fmla="*/ 437104 h 1210827"/>
                <a:gd name="connsiteX12" fmla="*/ 2316145 w 2331218"/>
                <a:gd name="connsiteY12" fmla="*/ 105508 h 1210827"/>
                <a:gd name="connsiteX13" fmla="*/ 1110343 w 2331218"/>
                <a:gd name="connsiteY13" fmla="*/ 65315 h 1210827"/>
                <a:gd name="connsiteX14" fmla="*/ 979714 w 2331218"/>
                <a:gd name="connsiteY14" fmla="*/ 60290 h 1210827"/>
                <a:gd name="connsiteX15" fmla="*/ 95459 w 2331218"/>
                <a:gd name="connsiteY15" fmla="*/ 0 h 1210827"/>
                <a:gd name="connsiteX16" fmla="*/ 85411 w 2331218"/>
                <a:gd name="connsiteY16" fmla="*/ 381838 h 1210827"/>
                <a:gd name="connsiteX17" fmla="*/ 0 w 2331218"/>
                <a:gd name="connsiteY17" fmla="*/ 959618 h 1210827"/>
                <a:gd name="connsiteX0" fmla="*/ 0 w 2331218"/>
                <a:gd name="connsiteY0" fmla="*/ 959618 h 1210827"/>
                <a:gd name="connsiteX1" fmla="*/ 311499 w 2331218"/>
                <a:gd name="connsiteY1" fmla="*/ 1014884 h 1210827"/>
                <a:gd name="connsiteX2" fmla="*/ 527539 w 2331218"/>
                <a:gd name="connsiteY2" fmla="*/ 1014884 h 1210827"/>
                <a:gd name="connsiteX3" fmla="*/ 532563 w 2331218"/>
                <a:gd name="connsiteY3" fmla="*/ 1210827 h 1210827"/>
                <a:gd name="connsiteX4" fmla="*/ 582804 w 2331218"/>
                <a:gd name="connsiteY4" fmla="*/ 1205802 h 1210827"/>
                <a:gd name="connsiteX5" fmla="*/ 607925 w 2331218"/>
                <a:gd name="connsiteY5" fmla="*/ 1200778 h 1210827"/>
                <a:gd name="connsiteX6" fmla="*/ 698360 w 2331218"/>
                <a:gd name="connsiteY6" fmla="*/ 1200778 h 1210827"/>
                <a:gd name="connsiteX7" fmla="*/ 698360 w 2331218"/>
                <a:gd name="connsiteY7" fmla="*/ 1165609 h 1210827"/>
                <a:gd name="connsiteX8" fmla="*/ 932688 w 2331218"/>
                <a:gd name="connsiteY8" fmla="*/ 1163117 h 1210827"/>
                <a:gd name="connsiteX9" fmla="*/ 1416818 w 2331218"/>
                <a:gd name="connsiteY9" fmla="*/ 1135464 h 1210827"/>
                <a:gd name="connsiteX10" fmla="*/ 2311121 w 2331218"/>
                <a:gd name="connsiteY10" fmla="*/ 1150537 h 1210827"/>
                <a:gd name="connsiteX11" fmla="*/ 2331218 w 2331218"/>
                <a:gd name="connsiteY11" fmla="*/ 678264 h 1210827"/>
                <a:gd name="connsiteX12" fmla="*/ 2301073 w 2331218"/>
                <a:gd name="connsiteY12" fmla="*/ 437104 h 1210827"/>
                <a:gd name="connsiteX13" fmla="*/ 2316145 w 2331218"/>
                <a:gd name="connsiteY13" fmla="*/ 105508 h 1210827"/>
                <a:gd name="connsiteX14" fmla="*/ 1110343 w 2331218"/>
                <a:gd name="connsiteY14" fmla="*/ 65315 h 1210827"/>
                <a:gd name="connsiteX15" fmla="*/ 979714 w 2331218"/>
                <a:gd name="connsiteY15" fmla="*/ 60290 h 1210827"/>
                <a:gd name="connsiteX16" fmla="*/ 95459 w 2331218"/>
                <a:gd name="connsiteY16" fmla="*/ 0 h 1210827"/>
                <a:gd name="connsiteX17" fmla="*/ 85411 w 2331218"/>
                <a:gd name="connsiteY17" fmla="*/ 381838 h 1210827"/>
                <a:gd name="connsiteX18" fmla="*/ 0 w 2331218"/>
                <a:gd name="connsiteY18" fmla="*/ 959618 h 1210827"/>
                <a:gd name="connsiteX0" fmla="*/ 0 w 2331218"/>
                <a:gd name="connsiteY0" fmla="*/ 959618 h 1210827"/>
                <a:gd name="connsiteX1" fmla="*/ 311499 w 2331218"/>
                <a:gd name="connsiteY1" fmla="*/ 1014884 h 1210827"/>
                <a:gd name="connsiteX2" fmla="*/ 527539 w 2331218"/>
                <a:gd name="connsiteY2" fmla="*/ 1014884 h 1210827"/>
                <a:gd name="connsiteX3" fmla="*/ 532563 w 2331218"/>
                <a:gd name="connsiteY3" fmla="*/ 1210827 h 1210827"/>
                <a:gd name="connsiteX4" fmla="*/ 582804 w 2331218"/>
                <a:gd name="connsiteY4" fmla="*/ 1205802 h 1210827"/>
                <a:gd name="connsiteX5" fmla="*/ 607925 w 2331218"/>
                <a:gd name="connsiteY5" fmla="*/ 1200778 h 1210827"/>
                <a:gd name="connsiteX6" fmla="*/ 698360 w 2331218"/>
                <a:gd name="connsiteY6" fmla="*/ 1200778 h 1210827"/>
                <a:gd name="connsiteX7" fmla="*/ 698360 w 2331218"/>
                <a:gd name="connsiteY7" fmla="*/ 1165609 h 1210827"/>
                <a:gd name="connsiteX8" fmla="*/ 932688 w 2331218"/>
                <a:gd name="connsiteY8" fmla="*/ 1163117 h 1210827"/>
                <a:gd name="connsiteX9" fmla="*/ 1416818 w 2331218"/>
                <a:gd name="connsiteY9" fmla="*/ 1135464 h 1210827"/>
                <a:gd name="connsiteX10" fmla="*/ 2311121 w 2331218"/>
                <a:gd name="connsiteY10" fmla="*/ 1150537 h 1210827"/>
                <a:gd name="connsiteX11" fmla="*/ 2331218 w 2331218"/>
                <a:gd name="connsiteY11" fmla="*/ 678264 h 1210827"/>
                <a:gd name="connsiteX12" fmla="*/ 2301073 w 2331218"/>
                <a:gd name="connsiteY12" fmla="*/ 437104 h 1210827"/>
                <a:gd name="connsiteX13" fmla="*/ 2316145 w 2331218"/>
                <a:gd name="connsiteY13" fmla="*/ 105508 h 1210827"/>
                <a:gd name="connsiteX14" fmla="*/ 1110343 w 2331218"/>
                <a:gd name="connsiteY14" fmla="*/ 65315 h 1210827"/>
                <a:gd name="connsiteX15" fmla="*/ 979714 w 2331218"/>
                <a:gd name="connsiteY15" fmla="*/ 60290 h 1210827"/>
                <a:gd name="connsiteX16" fmla="*/ 95459 w 2331218"/>
                <a:gd name="connsiteY16" fmla="*/ 0 h 1210827"/>
                <a:gd name="connsiteX17" fmla="*/ 85411 w 2331218"/>
                <a:gd name="connsiteY17" fmla="*/ 381838 h 1210827"/>
                <a:gd name="connsiteX18" fmla="*/ 0 w 2331218"/>
                <a:gd name="connsiteY18" fmla="*/ 959618 h 1210827"/>
                <a:gd name="connsiteX0" fmla="*/ 0 w 2331218"/>
                <a:gd name="connsiteY0" fmla="*/ 959618 h 1210827"/>
                <a:gd name="connsiteX1" fmla="*/ 311499 w 2331218"/>
                <a:gd name="connsiteY1" fmla="*/ 1014884 h 1210827"/>
                <a:gd name="connsiteX2" fmla="*/ 527539 w 2331218"/>
                <a:gd name="connsiteY2" fmla="*/ 1014884 h 1210827"/>
                <a:gd name="connsiteX3" fmla="*/ 532563 w 2331218"/>
                <a:gd name="connsiteY3" fmla="*/ 1210827 h 1210827"/>
                <a:gd name="connsiteX4" fmla="*/ 582804 w 2331218"/>
                <a:gd name="connsiteY4" fmla="*/ 1205802 h 1210827"/>
                <a:gd name="connsiteX5" fmla="*/ 607925 w 2331218"/>
                <a:gd name="connsiteY5" fmla="*/ 1200778 h 1210827"/>
                <a:gd name="connsiteX6" fmla="*/ 698360 w 2331218"/>
                <a:gd name="connsiteY6" fmla="*/ 1200778 h 1210827"/>
                <a:gd name="connsiteX7" fmla="*/ 698360 w 2331218"/>
                <a:gd name="connsiteY7" fmla="*/ 1165609 h 1210827"/>
                <a:gd name="connsiteX8" fmla="*/ 694931 w 2331218"/>
                <a:gd name="connsiteY8" fmla="*/ 603265 h 1210827"/>
                <a:gd name="connsiteX9" fmla="*/ 1416818 w 2331218"/>
                <a:gd name="connsiteY9" fmla="*/ 1135464 h 1210827"/>
                <a:gd name="connsiteX10" fmla="*/ 2311121 w 2331218"/>
                <a:gd name="connsiteY10" fmla="*/ 1150537 h 1210827"/>
                <a:gd name="connsiteX11" fmla="*/ 2331218 w 2331218"/>
                <a:gd name="connsiteY11" fmla="*/ 678264 h 1210827"/>
                <a:gd name="connsiteX12" fmla="*/ 2301073 w 2331218"/>
                <a:gd name="connsiteY12" fmla="*/ 437104 h 1210827"/>
                <a:gd name="connsiteX13" fmla="*/ 2316145 w 2331218"/>
                <a:gd name="connsiteY13" fmla="*/ 105508 h 1210827"/>
                <a:gd name="connsiteX14" fmla="*/ 1110343 w 2331218"/>
                <a:gd name="connsiteY14" fmla="*/ 65315 h 1210827"/>
                <a:gd name="connsiteX15" fmla="*/ 979714 w 2331218"/>
                <a:gd name="connsiteY15" fmla="*/ 60290 h 1210827"/>
                <a:gd name="connsiteX16" fmla="*/ 95459 w 2331218"/>
                <a:gd name="connsiteY16" fmla="*/ 0 h 1210827"/>
                <a:gd name="connsiteX17" fmla="*/ 85411 w 2331218"/>
                <a:gd name="connsiteY17" fmla="*/ 381838 h 1210827"/>
                <a:gd name="connsiteX18" fmla="*/ 0 w 2331218"/>
                <a:gd name="connsiteY18" fmla="*/ 959618 h 1210827"/>
                <a:gd name="connsiteX0" fmla="*/ 0 w 2331218"/>
                <a:gd name="connsiteY0" fmla="*/ 959618 h 1210827"/>
                <a:gd name="connsiteX1" fmla="*/ 311499 w 2331218"/>
                <a:gd name="connsiteY1" fmla="*/ 1014884 h 1210827"/>
                <a:gd name="connsiteX2" fmla="*/ 527539 w 2331218"/>
                <a:gd name="connsiteY2" fmla="*/ 1014884 h 1210827"/>
                <a:gd name="connsiteX3" fmla="*/ 532563 w 2331218"/>
                <a:gd name="connsiteY3" fmla="*/ 1210827 h 1210827"/>
                <a:gd name="connsiteX4" fmla="*/ 582804 w 2331218"/>
                <a:gd name="connsiteY4" fmla="*/ 1205802 h 1210827"/>
                <a:gd name="connsiteX5" fmla="*/ 607925 w 2331218"/>
                <a:gd name="connsiteY5" fmla="*/ 1200778 h 1210827"/>
                <a:gd name="connsiteX6" fmla="*/ 698360 w 2331218"/>
                <a:gd name="connsiteY6" fmla="*/ 1200778 h 1210827"/>
                <a:gd name="connsiteX7" fmla="*/ 698360 w 2331218"/>
                <a:gd name="connsiteY7" fmla="*/ 1165609 h 1210827"/>
                <a:gd name="connsiteX8" fmla="*/ 694931 w 2331218"/>
                <a:gd name="connsiteY8" fmla="*/ 603265 h 1210827"/>
                <a:gd name="connsiteX9" fmla="*/ 1416818 w 2331218"/>
                <a:gd name="connsiteY9" fmla="*/ 1135464 h 1210827"/>
                <a:gd name="connsiteX10" fmla="*/ 2311121 w 2331218"/>
                <a:gd name="connsiteY10" fmla="*/ 1150537 h 1210827"/>
                <a:gd name="connsiteX11" fmla="*/ 2331218 w 2331218"/>
                <a:gd name="connsiteY11" fmla="*/ 678264 h 1210827"/>
                <a:gd name="connsiteX12" fmla="*/ 2301073 w 2331218"/>
                <a:gd name="connsiteY12" fmla="*/ 437104 h 1210827"/>
                <a:gd name="connsiteX13" fmla="*/ 2316145 w 2331218"/>
                <a:gd name="connsiteY13" fmla="*/ 105508 h 1210827"/>
                <a:gd name="connsiteX14" fmla="*/ 1110343 w 2331218"/>
                <a:gd name="connsiteY14" fmla="*/ 65315 h 1210827"/>
                <a:gd name="connsiteX15" fmla="*/ 979714 w 2331218"/>
                <a:gd name="connsiteY15" fmla="*/ 60290 h 1210827"/>
                <a:gd name="connsiteX16" fmla="*/ 95459 w 2331218"/>
                <a:gd name="connsiteY16" fmla="*/ 0 h 1210827"/>
                <a:gd name="connsiteX17" fmla="*/ 85411 w 2331218"/>
                <a:gd name="connsiteY17" fmla="*/ 381838 h 1210827"/>
                <a:gd name="connsiteX18" fmla="*/ 0 w 2331218"/>
                <a:gd name="connsiteY18" fmla="*/ 959618 h 1210827"/>
                <a:gd name="connsiteX0" fmla="*/ 0 w 2331218"/>
                <a:gd name="connsiteY0" fmla="*/ 959618 h 1210827"/>
                <a:gd name="connsiteX1" fmla="*/ 311499 w 2331218"/>
                <a:gd name="connsiteY1" fmla="*/ 1014884 h 1210827"/>
                <a:gd name="connsiteX2" fmla="*/ 527539 w 2331218"/>
                <a:gd name="connsiteY2" fmla="*/ 1014884 h 1210827"/>
                <a:gd name="connsiteX3" fmla="*/ 532563 w 2331218"/>
                <a:gd name="connsiteY3" fmla="*/ 1210827 h 1210827"/>
                <a:gd name="connsiteX4" fmla="*/ 582804 w 2331218"/>
                <a:gd name="connsiteY4" fmla="*/ 1205802 h 1210827"/>
                <a:gd name="connsiteX5" fmla="*/ 607925 w 2331218"/>
                <a:gd name="connsiteY5" fmla="*/ 1200778 h 1210827"/>
                <a:gd name="connsiteX6" fmla="*/ 698360 w 2331218"/>
                <a:gd name="connsiteY6" fmla="*/ 1200778 h 1210827"/>
                <a:gd name="connsiteX7" fmla="*/ 698360 w 2331218"/>
                <a:gd name="connsiteY7" fmla="*/ 1165609 h 1210827"/>
                <a:gd name="connsiteX8" fmla="*/ 694931 w 2331218"/>
                <a:gd name="connsiteY8" fmla="*/ 603265 h 1210827"/>
                <a:gd name="connsiteX9" fmla="*/ 1111973 w 2331218"/>
                <a:gd name="connsiteY9" fmla="*/ 958700 h 1210827"/>
                <a:gd name="connsiteX10" fmla="*/ 1416818 w 2331218"/>
                <a:gd name="connsiteY10" fmla="*/ 1135464 h 1210827"/>
                <a:gd name="connsiteX11" fmla="*/ 2311121 w 2331218"/>
                <a:gd name="connsiteY11" fmla="*/ 1150537 h 1210827"/>
                <a:gd name="connsiteX12" fmla="*/ 2331218 w 2331218"/>
                <a:gd name="connsiteY12" fmla="*/ 678264 h 1210827"/>
                <a:gd name="connsiteX13" fmla="*/ 2301073 w 2331218"/>
                <a:gd name="connsiteY13" fmla="*/ 437104 h 1210827"/>
                <a:gd name="connsiteX14" fmla="*/ 2316145 w 2331218"/>
                <a:gd name="connsiteY14" fmla="*/ 105508 h 1210827"/>
                <a:gd name="connsiteX15" fmla="*/ 1110343 w 2331218"/>
                <a:gd name="connsiteY15" fmla="*/ 65315 h 1210827"/>
                <a:gd name="connsiteX16" fmla="*/ 979714 w 2331218"/>
                <a:gd name="connsiteY16" fmla="*/ 60290 h 1210827"/>
                <a:gd name="connsiteX17" fmla="*/ 95459 w 2331218"/>
                <a:gd name="connsiteY17" fmla="*/ 0 h 1210827"/>
                <a:gd name="connsiteX18" fmla="*/ 85411 w 2331218"/>
                <a:gd name="connsiteY18" fmla="*/ 381838 h 1210827"/>
                <a:gd name="connsiteX19" fmla="*/ 0 w 2331218"/>
                <a:gd name="connsiteY19" fmla="*/ 959618 h 1210827"/>
                <a:gd name="connsiteX0" fmla="*/ 0 w 2331218"/>
                <a:gd name="connsiteY0" fmla="*/ 959618 h 1210827"/>
                <a:gd name="connsiteX1" fmla="*/ 311499 w 2331218"/>
                <a:gd name="connsiteY1" fmla="*/ 1014884 h 1210827"/>
                <a:gd name="connsiteX2" fmla="*/ 527539 w 2331218"/>
                <a:gd name="connsiteY2" fmla="*/ 1014884 h 1210827"/>
                <a:gd name="connsiteX3" fmla="*/ 532563 w 2331218"/>
                <a:gd name="connsiteY3" fmla="*/ 1210827 h 1210827"/>
                <a:gd name="connsiteX4" fmla="*/ 582804 w 2331218"/>
                <a:gd name="connsiteY4" fmla="*/ 1205802 h 1210827"/>
                <a:gd name="connsiteX5" fmla="*/ 607925 w 2331218"/>
                <a:gd name="connsiteY5" fmla="*/ 1200778 h 1210827"/>
                <a:gd name="connsiteX6" fmla="*/ 698360 w 2331218"/>
                <a:gd name="connsiteY6" fmla="*/ 1200778 h 1210827"/>
                <a:gd name="connsiteX7" fmla="*/ 698360 w 2331218"/>
                <a:gd name="connsiteY7" fmla="*/ 1165609 h 1210827"/>
                <a:gd name="connsiteX8" fmla="*/ 694931 w 2331218"/>
                <a:gd name="connsiteY8" fmla="*/ 603265 h 1210827"/>
                <a:gd name="connsiteX9" fmla="*/ 1408256 w 2331218"/>
                <a:gd name="connsiteY9" fmla="*/ 625716 h 1210827"/>
                <a:gd name="connsiteX10" fmla="*/ 1416818 w 2331218"/>
                <a:gd name="connsiteY10" fmla="*/ 1135464 h 1210827"/>
                <a:gd name="connsiteX11" fmla="*/ 2311121 w 2331218"/>
                <a:gd name="connsiteY11" fmla="*/ 1150537 h 1210827"/>
                <a:gd name="connsiteX12" fmla="*/ 2331218 w 2331218"/>
                <a:gd name="connsiteY12" fmla="*/ 678264 h 1210827"/>
                <a:gd name="connsiteX13" fmla="*/ 2301073 w 2331218"/>
                <a:gd name="connsiteY13" fmla="*/ 437104 h 1210827"/>
                <a:gd name="connsiteX14" fmla="*/ 2316145 w 2331218"/>
                <a:gd name="connsiteY14" fmla="*/ 105508 h 1210827"/>
                <a:gd name="connsiteX15" fmla="*/ 1110343 w 2331218"/>
                <a:gd name="connsiteY15" fmla="*/ 65315 h 1210827"/>
                <a:gd name="connsiteX16" fmla="*/ 979714 w 2331218"/>
                <a:gd name="connsiteY16" fmla="*/ 60290 h 1210827"/>
                <a:gd name="connsiteX17" fmla="*/ 95459 w 2331218"/>
                <a:gd name="connsiteY17" fmla="*/ 0 h 1210827"/>
                <a:gd name="connsiteX18" fmla="*/ 85411 w 2331218"/>
                <a:gd name="connsiteY18" fmla="*/ 381838 h 1210827"/>
                <a:gd name="connsiteX19" fmla="*/ 0 w 2331218"/>
                <a:gd name="connsiteY19" fmla="*/ 959618 h 1210827"/>
                <a:gd name="connsiteX0" fmla="*/ 0 w 2331218"/>
                <a:gd name="connsiteY0" fmla="*/ 959618 h 1210827"/>
                <a:gd name="connsiteX1" fmla="*/ 311499 w 2331218"/>
                <a:gd name="connsiteY1" fmla="*/ 1014884 h 1210827"/>
                <a:gd name="connsiteX2" fmla="*/ 527539 w 2331218"/>
                <a:gd name="connsiteY2" fmla="*/ 1014884 h 1210827"/>
                <a:gd name="connsiteX3" fmla="*/ 532563 w 2331218"/>
                <a:gd name="connsiteY3" fmla="*/ 1210827 h 1210827"/>
                <a:gd name="connsiteX4" fmla="*/ 582804 w 2331218"/>
                <a:gd name="connsiteY4" fmla="*/ 1205802 h 1210827"/>
                <a:gd name="connsiteX5" fmla="*/ 607925 w 2331218"/>
                <a:gd name="connsiteY5" fmla="*/ 1200778 h 1210827"/>
                <a:gd name="connsiteX6" fmla="*/ 698360 w 2331218"/>
                <a:gd name="connsiteY6" fmla="*/ 1200778 h 1210827"/>
                <a:gd name="connsiteX7" fmla="*/ 698360 w 2331218"/>
                <a:gd name="connsiteY7" fmla="*/ 1165609 h 1210827"/>
                <a:gd name="connsiteX8" fmla="*/ 694931 w 2331218"/>
                <a:gd name="connsiteY8" fmla="*/ 603265 h 1210827"/>
                <a:gd name="connsiteX9" fmla="*/ 1408256 w 2331218"/>
                <a:gd name="connsiteY9" fmla="*/ 625716 h 1210827"/>
                <a:gd name="connsiteX10" fmla="*/ 1416818 w 2331218"/>
                <a:gd name="connsiteY10" fmla="*/ 1135464 h 1210827"/>
                <a:gd name="connsiteX11" fmla="*/ 2311121 w 2331218"/>
                <a:gd name="connsiteY11" fmla="*/ 1150537 h 1210827"/>
                <a:gd name="connsiteX12" fmla="*/ 2331218 w 2331218"/>
                <a:gd name="connsiteY12" fmla="*/ 678264 h 1210827"/>
                <a:gd name="connsiteX13" fmla="*/ 2301073 w 2331218"/>
                <a:gd name="connsiteY13" fmla="*/ 437104 h 1210827"/>
                <a:gd name="connsiteX14" fmla="*/ 2316145 w 2331218"/>
                <a:gd name="connsiteY14" fmla="*/ 105508 h 1210827"/>
                <a:gd name="connsiteX15" fmla="*/ 1110343 w 2331218"/>
                <a:gd name="connsiteY15" fmla="*/ 65315 h 1210827"/>
                <a:gd name="connsiteX16" fmla="*/ 979714 w 2331218"/>
                <a:gd name="connsiteY16" fmla="*/ 60290 h 1210827"/>
                <a:gd name="connsiteX17" fmla="*/ 95459 w 2331218"/>
                <a:gd name="connsiteY17" fmla="*/ 0 h 1210827"/>
                <a:gd name="connsiteX18" fmla="*/ 85411 w 2331218"/>
                <a:gd name="connsiteY18" fmla="*/ 381838 h 1210827"/>
                <a:gd name="connsiteX19" fmla="*/ 0 w 2331218"/>
                <a:gd name="connsiteY19" fmla="*/ 959618 h 1210827"/>
                <a:gd name="connsiteX0" fmla="*/ 0 w 2331218"/>
                <a:gd name="connsiteY0" fmla="*/ 959618 h 1210827"/>
                <a:gd name="connsiteX1" fmla="*/ 311499 w 2331218"/>
                <a:gd name="connsiteY1" fmla="*/ 1014884 h 1210827"/>
                <a:gd name="connsiteX2" fmla="*/ 527539 w 2331218"/>
                <a:gd name="connsiteY2" fmla="*/ 1014884 h 1210827"/>
                <a:gd name="connsiteX3" fmla="*/ 532563 w 2331218"/>
                <a:gd name="connsiteY3" fmla="*/ 1210827 h 1210827"/>
                <a:gd name="connsiteX4" fmla="*/ 582804 w 2331218"/>
                <a:gd name="connsiteY4" fmla="*/ 1205802 h 1210827"/>
                <a:gd name="connsiteX5" fmla="*/ 607925 w 2331218"/>
                <a:gd name="connsiteY5" fmla="*/ 1200778 h 1210827"/>
                <a:gd name="connsiteX6" fmla="*/ 698360 w 2331218"/>
                <a:gd name="connsiteY6" fmla="*/ 1200778 h 1210827"/>
                <a:gd name="connsiteX7" fmla="*/ 698360 w 2331218"/>
                <a:gd name="connsiteY7" fmla="*/ 1165609 h 1210827"/>
                <a:gd name="connsiteX8" fmla="*/ 694931 w 2331218"/>
                <a:gd name="connsiteY8" fmla="*/ 603265 h 1210827"/>
                <a:gd name="connsiteX9" fmla="*/ 1408256 w 2331218"/>
                <a:gd name="connsiteY9" fmla="*/ 625716 h 1210827"/>
                <a:gd name="connsiteX10" fmla="*/ 1416818 w 2331218"/>
                <a:gd name="connsiteY10" fmla="*/ 1135464 h 1210827"/>
                <a:gd name="connsiteX11" fmla="*/ 2311121 w 2331218"/>
                <a:gd name="connsiteY11" fmla="*/ 1150537 h 1210827"/>
                <a:gd name="connsiteX12" fmla="*/ 2331218 w 2331218"/>
                <a:gd name="connsiteY12" fmla="*/ 678264 h 1210827"/>
                <a:gd name="connsiteX13" fmla="*/ 2301073 w 2331218"/>
                <a:gd name="connsiteY13" fmla="*/ 437104 h 1210827"/>
                <a:gd name="connsiteX14" fmla="*/ 2316145 w 2331218"/>
                <a:gd name="connsiteY14" fmla="*/ 105508 h 1210827"/>
                <a:gd name="connsiteX15" fmla="*/ 1110343 w 2331218"/>
                <a:gd name="connsiteY15" fmla="*/ 65315 h 1210827"/>
                <a:gd name="connsiteX16" fmla="*/ 979714 w 2331218"/>
                <a:gd name="connsiteY16" fmla="*/ 60290 h 1210827"/>
                <a:gd name="connsiteX17" fmla="*/ 95459 w 2331218"/>
                <a:gd name="connsiteY17" fmla="*/ 0 h 1210827"/>
                <a:gd name="connsiteX18" fmla="*/ 85411 w 2331218"/>
                <a:gd name="connsiteY18" fmla="*/ 381838 h 1210827"/>
                <a:gd name="connsiteX19" fmla="*/ 0 w 2331218"/>
                <a:gd name="connsiteY19" fmla="*/ 959618 h 1210827"/>
                <a:gd name="connsiteX0" fmla="*/ 0 w 2331218"/>
                <a:gd name="connsiteY0" fmla="*/ 959618 h 1210827"/>
                <a:gd name="connsiteX1" fmla="*/ 311499 w 2331218"/>
                <a:gd name="connsiteY1" fmla="*/ 1014884 h 1210827"/>
                <a:gd name="connsiteX2" fmla="*/ 527539 w 2331218"/>
                <a:gd name="connsiteY2" fmla="*/ 1014884 h 1210827"/>
                <a:gd name="connsiteX3" fmla="*/ 532563 w 2331218"/>
                <a:gd name="connsiteY3" fmla="*/ 1210827 h 1210827"/>
                <a:gd name="connsiteX4" fmla="*/ 582804 w 2331218"/>
                <a:gd name="connsiteY4" fmla="*/ 1205802 h 1210827"/>
                <a:gd name="connsiteX5" fmla="*/ 607925 w 2331218"/>
                <a:gd name="connsiteY5" fmla="*/ 1200778 h 1210827"/>
                <a:gd name="connsiteX6" fmla="*/ 698360 w 2331218"/>
                <a:gd name="connsiteY6" fmla="*/ 1200778 h 1210827"/>
                <a:gd name="connsiteX7" fmla="*/ 698360 w 2331218"/>
                <a:gd name="connsiteY7" fmla="*/ 1165609 h 1210827"/>
                <a:gd name="connsiteX8" fmla="*/ 694931 w 2331218"/>
                <a:gd name="connsiteY8" fmla="*/ 603265 h 1210827"/>
                <a:gd name="connsiteX9" fmla="*/ 1408256 w 2331218"/>
                <a:gd name="connsiteY9" fmla="*/ 625716 h 1210827"/>
                <a:gd name="connsiteX10" fmla="*/ 1416818 w 2331218"/>
                <a:gd name="connsiteY10" fmla="*/ 1135464 h 1210827"/>
                <a:gd name="connsiteX11" fmla="*/ 2311121 w 2331218"/>
                <a:gd name="connsiteY11" fmla="*/ 1150537 h 1210827"/>
                <a:gd name="connsiteX12" fmla="*/ 2331218 w 2331218"/>
                <a:gd name="connsiteY12" fmla="*/ 678264 h 1210827"/>
                <a:gd name="connsiteX13" fmla="*/ 2301073 w 2331218"/>
                <a:gd name="connsiteY13" fmla="*/ 437104 h 1210827"/>
                <a:gd name="connsiteX14" fmla="*/ 2316145 w 2331218"/>
                <a:gd name="connsiteY14" fmla="*/ 105508 h 1210827"/>
                <a:gd name="connsiteX15" fmla="*/ 1110343 w 2331218"/>
                <a:gd name="connsiteY15" fmla="*/ 65315 h 1210827"/>
                <a:gd name="connsiteX16" fmla="*/ 979714 w 2331218"/>
                <a:gd name="connsiteY16" fmla="*/ 60290 h 1210827"/>
                <a:gd name="connsiteX17" fmla="*/ 95459 w 2331218"/>
                <a:gd name="connsiteY17" fmla="*/ 0 h 1210827"/>
                <a:gd name="connsiteX18" fmla="*/ 85411 w 2331218"/>
                <a:gd name="connsiteY18" fmla="*/ 381838 h 1210827"/>
                <a:gd name="connsiteX19" fmla="*/ 0 w 2331218"/>
                <a:gd name="connsiteY19" fmla="*/ 959618 h 1210827"/>
                <a:gd name="connsiteX0" fmla="*/ 0 w 2331218"/>
                <a:gd name="connsiteY0" fmla="*/ 959618 h 1210827"/>
                <a:gd name="connsiteX1" fmla="*/ 311499 w 2331218"/>
                <a:gd name="connsiteY1" fmla="*/ 1014884 h 1210827"/>
                <a:gd name="connsiteX2" fmla="*/ 527539 w 2331218"/>
                <a:gd name="connsiteY2" fmla="*/ 1014884 h 1210827"/>
                <a:gd name="connsiteX3" fmla="*/ 532563 w 2331218"/>
                <a:gd name="connsiteY3" fmla="*/ 1210827 h 1210827"/>
                <a:gd name="connsiteX4" fmla="*/ 582804 w 2331218"/>
                <a:gd name="connsiteY4" fmla="*/ 1205802 h 1210827"/>
                <a:gd name="connsiteX5" fmla="*/ 607925 w 2331218"/>
                <a:gd name="connsiteY5" fmla="*/ 1200778 h 1210827"/>
                <a:gd name="connsiteX6" fmla="*/ 698360 w 2331218"/>
                <a:gd name="connsiteY6" fmla="*/ 1200778 h 1210827"/>
                <a:gd name="connsiteX7" fmla="*/ 698360 w 2331218"/>
                <a:gd name="connsiteY7" fmla="*/ 1165609 h 1210827"/>
                <a:gd name="connsiteX8" fmla="*/ 694931 w 2331218"/>
                <a:gd name="connsiteY8" fmla="*/ 603265 h 1210827"/>
                <a:gd name="connsiteX9" fmla="*/ 1408256 w 2331218"/>
                <a:gd name="connsiteY9" fmla="*/ 625716 h 1210827"/>
                <a:gd name="connsiteX10" fmla="*/ 1416818 w 2331218"/>
                <a:gd name="connsiteY10" fmla="*/ 1135464 h 1210827"/>
                <a:gd name="connsiteX11" fmla="*/ 2311121 w 2331218"/>
                <a:gd name="connsiteY11" fmla="*/ 1150537 h 1210827"/>
                <a:gd name="connsiteX12" fmla="*/ 2331218 w 2331218"/>
                <a:gd name="connsiteY12" fmla="*/ 678264 h 1210827"/>
                <a:gd name="connsiteX13" fmla="*/ 2301073 w 2331218"/>
                <a:gd name="connsiteY13" fmla="*/ 437104 h 1210827"/>
                <a:gd name="connsiteX14" fmla="*/ 2316145 w 2331218"/>
                <a:gd name="connsiteY14" fmla="*/ 105508 h 1210827"/>
                <a:gd name="connsiteX15" fmla="*/ 1110343 w 2331218"/>
                <a:gd name="connsiteY15" fmla="*/ 65315 h 1210827"/>
                <a:gd name="connsiteX16" fmla="*/ 979714 w 2331218"/>
                <a:gd name="connsiteY16" fmla="*/ 60290 h 1210827"/>
                <a:gd name="connsiteX17" fmla="*/ 95459 w 2331218"/>
                <a:gd name="connsiteY17" fmla="*/ 0 h 1210827"/>
                <a:gd name="connsiteX18" fmla="*/ 85411 w 2331218"/>
                <a:gd name="connsiteY18" fmla="*/ 381838 h 1210827"/>
                <a:gd name="connsiteX19" fmla="*/ 0 w 2331218"/>
                <a:gd name="connsiteY19" fmla="*/ 959618 h 1210827"/>
                <a:gd name="connsiteX0" fmla="*/ 0 w 2331218"/>
                <a:gd name="connsiteY0" fmla="*/ 959618 h 1210827"/>
                <a:gd name="connsiteX1" fmla="*/ 311499 w 2331218"/>
                <a:gd name="connsiteY1" fmla="*/ 1014884 h 1210827"/>
                <a:gd name="connsiteX2" fmla="*/ 527539 w 2331218"/>
                <a:gd name="connsiteY2" fmla="*/ 1014884 h 1210827"/>
                <a:gd name="connsiteX3" fmla="*/ 532563 w 2331218"/>
                <a:gd name="connsiteY3" fmla="*/ 1210827 h 1210827"/>
                <a:gd name="connsiteX4" fmla="*/ 582804 w 2331218"/>
                <a:gd name="connsiteY4" fmla="*/ 1205802 h 1210827"/>
                <a:gd name="connsiteX5" fmla="*/ 607925 w 2331218"/>
                <a:gd name="connsiteY5" fmla="*/ 1200778 h 1210827"/>
                <a:gd name="connsiteX6" fmla="*/ 698360 w 2331218"/>
                <a:gd name="connsiteY6" fmla="*/ 1200778 h 1210827"/>
                <a:gd name="connsiteX7" fmla="*/ 698360 w 2331218"/>
                <a:gd name="connsiteY7" fmla="*/ 1165609 h 1210827"/>
                <a:gd name="connsiteX8" fmla="*/ 694931 w 2331218"/>
                <a:gd name="connsiteY8" fmla="*/ 603265 h 1210827"/>
                <a:gd name="connsiteX9" fmla="*/ 1408256 w 2331218"/>
                <a:gd name="connsiteY9" fmla="*/ 625716 h 1210827"/>
                <a:gd name="connsiteX10" fmla="*/ 1416818 w 2331218"/>
                <a:gd name="connsiteY10" fmla="*/ 1135464 h 1210827"/>
                <a:gd name="connsiteX11" fmla="*/ 2311121 w 2331218"/>
                <a:gd name="connsiteY11" fmla="*/ 1150537 h 1210827"/>
                <a:gd name="connsiteX12" fmla="*/ 2331218 w 2331218"/>
                <a:gd name="connsiteY12" fmla="*/ 678264 h 1210827"/>
                <a:gd name="connsiteX13" fmla="*/ 2301073 w 2331218"/>
                <a:gd name="connsiteY13" fmla="*/ 437104 h 1210827"/>
                <a:gd name="connsiteX14" fmla="*/ 2316145 w 2331218"/>
                <a:gd name="connsiteY14" fmla="*/ 105508 h 1210827"/>
                <a:gd name="connsiteX15" fmla="*/ 1110343 w 2331218"/>
                <a:gd name="connsiteY15" fmla="*/ 65315 h 1210827"/>
                <a:gd name="connsiteX16" fmla="*/ 979714 w 2331218"/>
                <a:gd name="connsiteY16" fmla="*/ 60290 h 1210827"/>
                <a:gd name="connsiteX17" fmla="*/ 95459 w 2331218"/>
                <a:gd name="connsiteY17" fmla="*/ 0 h 1210827"/>
                <a:gd name="connsiteX18" fmla="*/ 85411 w 2331218"/>
                <a:gd name="connsiteY18" fmla="*/ 381838 h 1210827"/>
                <a:gd name="connsiteX19" fmla="*/ 0 w 2331218"/>
                <a:gd name="connsiteY19" fmla="*/ 959618 h 1210827"/>
                <a:gd name="connsiteX0" fmla="*/ 0 w 2331218"/>
                <a:gd name="connsiteY0" fmla="*/ 959618 h 1210827"/>
                <a:gd name="connsiteX1" fmla="*/ 311499 w 2331218"/>
                <a:gd name="connsiteY1" fmla="*/ 1014884 h 1210827"/>
                <a:gd name="connsiteX2" fmla="*/ 527539 w 2331218"/>
                <a:gd name="connsiteY2" fmla="*/ 1014884 h 1210827"/>
                <a:gd name="connsiteX3" fmla="*/ 532563 w 2331218"/>
                <a:gd name="connsiteY3" fmla="*/ 1210827 h 1210827"/>
                <a:gd name="connsiteX4" fmla="*/ 582804 w 2331218"/>
                <a:gd name="connsiteY4" fmla="*/ 1205802 h 1210827"/>
                <a:gd name="connsiteX5" fmla="*/ 607925 w 2331218"/>
                <a:gd name="connsiteY5" fmla="*/ 1200778 h 1210827"/>
                <a:gd name="connsiteX6" fmla="*/ 698360 w 2331218"/>
                <a:gd name="connsiteY6" fmla="*/ 1200778 h 1210827"/>
                <a:gd name="connsiteX7" fmla="*/ 698360 w 2331218"/>
                <a:gd name="connsiteY7" fmla="*/ 1165609 h 1210827"/>
                <a:gd name="connsiteX8" fmla="*/ 694931 w 2331218"/>
                <a:gd name="connsiteY8" fmla="*/ 603265 h 1210827"/>
                <a:gd name="connsiteX9" fmla="*/ 1408256 w 2331218"/>
                <a:gd name="connsiteY9" fmla="*/ 625716 h 1210827"/>
                <a:gd name="connsiteX10" fmla="*/ 1416818 w 2331218"/>
                <a:gd name="connsiteY10" fmla="*/ 1135464 h 1210827"/>
                <a:gd name="connsiteX11" fmla="*/ 2311121 w 2331218"/>
                <a:gd name="connsiteY11" fmla="*/ 1150537 h 1210827"/>
                <a:gd name="connsiteX12" fmla="*/ 2331218 w 2331218"/>
                <a:gd name="connsiteY12" fmla="*/ 678264 h 1210827"/>
                <a:gd name="connsiteX13" fmla="*/ 2301073 w 2331218"/>
                <a:gd name="connsiteY13" fmla="*/ 437104 h 1210827"/>
                <a:gd name="connsiteX14" fmla="*/ 2316145 w 2331218"/>
                <a:gd name="connsiteY14" fmla="*/ 105508 h 1210827"/>
                <a:gd name="connsiteX15" fmla="*/ 1110343 w 2331218"/>
                <a:gd name="connsiteY15" fmla="*/ 65315 h 1210827"/>
                <a:gd name="connsiteX16" fmla="*/ 979714 w 2331218"/>
                <a:gd name="connsiteY16" fmla="*/ 60290 h 1210827"/>
                <a:gd name="connsiteX17" fmla="*/ 95459 w 2331218"/>
                <a:gd name="connsiteY17" fmla="*/ 0 h 1210827"/>
                <a:gd name="connsiteX18" fmla="*/ 85411 w 2331218"/>
                <a:gd name="connsiteY18" fmla="*/ 381838 h 1210827"/>
                <a:gd name="connsiteX19" fmla="*/ 0 w 2331218"/>
                <a:gd name="connsiteY19" fmla="*/ 959618 h 1210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31218" h="1210827">
                  <a:moveTo>
                    <a:pt x="0" y="959618"/>
                  </a:moveTo>
                  <a:lnTo>
                    <a:pt x="311499" y="1014884"/>
                  </a:lnTo>
                  <a:lnTo>
                    <a:pt x="527539" y="1014884"/>
                  </a:lnTo>
                  <a:lnTo>
                    <a:pt x="532563" y="1210827"/>
                  </a:lnTo>
                  <a:cubicBezTo>
                    <a:pt x="549310" y="1209152"/>
                    <a:pt x="566169" y="1208361"/>
                    <a:pt x="582804" y="1205802"/>
                  </a:cubicBezTo>
                  <a:cubicBezTo>
                    <a:pt x="622341" y="1199719"/>
                    <a:pt x="579119" y="1200778"/>
                    <a:pt x="607925" y="1200778"/>
                  </a:cubicBezTo>
                  <a:lnTo>
                    <a:pt x="698360" y="1200778"/>
                  </a:lnTo>
                  <a:lnTo>
                    <a:pt x="698360" y="1165609"/>
                  </a:lnTo>
                  <a:cubicBezTo>
                    <a:pt x="717944" y="1150142"/>
                    <a:pt x="700952" y="611414"/>
                    <a:pt x="694931" y="603265"/>
                  </a:cubicBezTo>
                  <a:cubicBezTo>
                    <a:pt x="701683" y="612691"/>
                    <a:pt x="1379388" y="639472"/>
                    <a:pt x="1408256" y="625716"/>
                  </a:cubicBezTo>
                  <a:cubicBezTo>
                    <a:pt x="1418836" y="626597"/>
                    <a:pt x="1424778" y="1143644"/>
                    <a:pt x="1416818" y="1135464"/>
                  </a:cubicBezTo>
                  <a:cubicBezTo>
                    <a:pt x="1407161" y="1125540"/>
                    <a:pt x="2013020" y="1145513"/>
                    <a:pt x="2311121" y="1150537"/>
                  </a:cubicBezTo>
                  <a:lnTo>
                    <a:pt x="2331218" y="678264"/>
                  </a:lnTo>
                  <a:lnTo>
                    <a:pt x="2301073" y="437104"/>
                  </a:lnTo>
                  <a:lnTo>
                    <a:pt x="2316145" y="105508"/>
                  </a:lnTo>
                  <a:lnTo>
                    <a:pt x="1110343" y="65315"/>
                  </a:lnTo>
                  <a:lnTo>
                    <a:pt x="979714" y="60290"/>
                  </a:lnTo>
                  <a:lnTo>
                    <a:pt x="95459" y="0"/>
                  </a:lnTo>
                  <a:lnTo>
                    <a:pt x="85411" y="381838"/>
                  </a:lnTo>
                  <a:lnTo>
                    <a:pt x="0" y="959618"/>
                  </a:lnTo>
                  <a:close/>
                </a:path>
              </a:pathLst>
            </a:custGeom>
            <a:solidFill>
              <a:srgbClr val="FF0000">
                <a:alpha val="9020"/>
              </a:srgbClr>
            </a:solidFill>
            <a:ln w="127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CH"/>
            </a:p>
          </p:txBody>
        </p:sp>
        <p:sp>
          <p:nvSpPr>
            <p:cNvPr id="9" name="Freihandform 8"/>
            <p:cNvSpPr/>
            <p:nvPr/>
          </p:nvSpPr>
          <p:spPr>
            <a:xfrm>
              <a:off x="521479" y="4831283"/>
              <a:ext cx="2482215" cy="1581785"/>
            </a:xfrm>
            <a:custGeom>
              <a:avLst/>
              <a:gdLst>
                <a:gd name="connsiteX0" fmla="*/ 0 w 2482343"/>
                <a:gd name="connsiteY0" fmla="*/ 1581968 h 1581968"/>
                <a:gd name="connsiteX1" fmla="*/ 56098 w 2482343"/>
                <a:gd name="connsiteY1" fmla="*/ 642323 h 1581968"/>
                <a:gd name="connsiteX2" fmla="*/ 157075 w 2482343"/>
                <a:gd name="connsiteY2" fmla="*/ 30854 h 1581968"/>
                <a:gd name="connsiteX3" fmla="*/ 173904 w 2482343"/>
                <a:gd name="connsiteY3" fmla="*/ 0 h 1581968"/>
                <a:gd name="connsiteX4" fmla="*/ 482444 w 2482343"/>
                <a:gd name="connsiteY4" fmla="*/ 72927 h 1581968"/>
                <a:gd name="connsiteX5" fmla="*/ 687202 w 2482343"/>
                <a:gd name="connsiteY5" fmla="*/ 78537 h 1581968"/>
                <a:gd name="connsiteX6" fmla="*/ 687202 w 2482343"/>
                <a:gd name="connsiteY6" fmla="*/ 255246 h 1581968"/>
                <a:gd name="connsiteX7" fmla="*/ 877936 w 2482343"/>
                <a:gd name="connsiteY7" fmla="*/ 249636 h 1581968"/>
                <a:gd name="connsiteX8" fmla="*/ 891960 w 2482343"/>
                <a:gd name="connsiteY8" fmla="*/ 204758 h 1581968"/>
                <a:gd name="connsiteX9" fmla="*/ 1621237 w 2482343"/>
                <a:gd name="connsiteY9" fmla="*/ 193538 h 1581968"/>
                <a:gd name="connsiteX10" fmla="*/ 2482343 w 2482343"/>
                <a:gd name="connsiteY10" fmla="*/ 201953 h 1581968"/>
                <a:gd name="connsiteX11" fmla="*/ 2471124 w 2482343"/>
                <a:gd name="connsiteY11" fmla="*/ 1410868 h 1581968"/>
                <a:gd name="connsiteX12" fmla="*/ 737691 w 2482343"/>
                <a:gd name="connsiteY12" fmla="*/ 1399649 h 1581968"/>
                <a:gd name="connsiteX13" fmla="*/ 734886 w 2482343"/>
                <a:gd name="connsiteY13" fmla="*/ 1562333 h 1581968"/>
                <a:gd name="connsiteX14" fmla="*/ 0 w 2482343"/>
                <a:gd name="connsiteY14" fmla="*/ 1581968 h 1581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82343" h="1581968">
                  <a:moveTo>
                    <a:pt x="0" y="1581968"/>
                  </a:moveTo>
                  <a:lnTo>
                    <a:pt x="56098" y="642323"/>
                  </a:lnTo>
                  <a:lnTo>
                    <a:pt x="157075" y="30854"/>
                  </a:lnTo>
                  <a:lnTo>
                    <a:pt x="173904" y="0"/>
                  </a:lnTo>
                  <a:lnTo>
                    <a:pt x="482444" y="72927"/>
                  </a:lnTo>
                  <a:lnTo>
                    <a:pt x="687202" y="78537"/>
                  </a:lnTo>
                  <a:lnTo>
                    <a:pt x="687202" y="255246"/>
                  </a:lnTo>
                  <a:lnTo>
                    <a:pt x="877936" y="249636"/>
                  </a:lnTo>
                  <a:lnTo>
                    <a:pt x="891960" y="204758"/>
                  </a:lnTo>
                  <a:lnTo>
                    <a:pt x="1621237" y="193538"/>
                  </a:lnTo>
                  <a:lnTo>
                    <a:pt x="2482343" y="201953"/>
                  </a:lnTo>
                  <a:lnTo>
                    <a:pt x="2471124" y="1410868"/>
                  </a:lnTo>
                  <a:lnTo>
                    <a:pt x="737691" y="1399649"/>
                  </a:lnTo>
                  <a:lnTo>
                    <a:pt x="734886" y="1562333"/>
                  </a:lnTo>
                  <a:lnTo>
                    <a:pt x="0" y="1581968"/>
                  </a:lnTo>
                  <a:close/>
                </a:path>
              </a:pathLst>
            </a:custGeom>
            <a:solidFill>
              <a:srgbClr val="006600">
                <a:alpha val="9020"/>
              </a:srgbClr>
            </a:solidFill>
            <a:ln w="12700">
              <a:solidFill>
                <a:srgbClr val="0066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CH"/>
            </a:p>
          </p:txBody>
        </p:sp>
      </p:grpSp>
      <p:pic>
        <p:nvPicPr>
          <p:cNvPr id="11" name="Grafik 10"/>
          <p:cNvPicPr>
            <a:picLocks noChangeAspect="1"/>
          </p:cNvPicPr>
          <p:nvPr/>
        </p:nvPicPr>
        <p:blipFill rotWithShape="1">
          <a:blip r:embed="rId5">
            <a:extLst>
              <a:ext uri="{28A0092B-C50C-407E-A947-70E740481C1C}">
                <a14:useLocalDpi xmlns:a14="http://schemas.microsoft.com/office/drawing/2010/main" val="0"/>
              </a:ext>
            </a:extLst>
          </a:blip>
          <a:srcRect l="2446" t="2637" r="2446" b="2637"/>
          <a:stretch/>
        </p:blipFill>
        <p:spPr>
          <a:xfrm rot="21331040">
            <a:off x="4393865" y="2736174"/>
            <a:ext cx="4259000" cy="2839334"/>
          </a:xfrm>
          <a:prstGeom prst="rect">
            <a:avLst/>
          </a:prstGeom>
          <a:ln w="6350">
            <a:solidFill>
              <a:schemeClr val="tx1"/>
            </a:solidFill>
          </a:ln>
          <a:effectLst>
            <a:outerShdw blurRad="114300" sx="101000" sy="101000" algn="tl" rotWithShape="0">
              <a:srgbClr val="000000">
                <a:alpha val="61000"/>
              </a:srgbClr>
            </a:outerShdw>
          </a:effectLst>
        </p:spPr>
      </p:pic>
      <p:sp>
        <p:nvSpPr>
          <p:cNvPr id="25" name="Text Box 5"/>
          <p:cNvSpPr txBox="1">
            <a:spLocks noChangeArrowheads="1"/>
          </p:cNvSpPr>
          <p:nvPr/>
        </p:nvSpPr>
        <p:spPr bwMode="auto">
          <a:xfrm>
            <a:off x="395536" y="2562670"/>
            <a:ext cx="3240360" cy="2154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0" tIns="0" rIns="0" bIns="0">
            <a:spAutoFit/>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indent="0" eaLnBrk="1" hangingPunct="1">
              <a:spcBef>
                <a:spcPts val="600"/>
              </a:spcBef>
              <a:spcAft>
                <a:spcPts val="600"/>
              </a:spcAft>
              <a:defRPr/>
            </a:pPr>
            <a:r>
              <a:rPr lang="de-CH" altLang="de-DE" sz="1400" dirty="0" smtClean="0">
                <a:latin typeface="Arial Narrow" panose="020B0606020202030204" pitchFamily="34" charset="0"/>
                <a:sym typeface="Wingdings 3" panose="05040102010807070707" pitchFamily="18" charset="2"/>
              </a:rPr>
              <a:t> </a:t>
            </a:r>
            <a:r>
              <a:rPr lang="de-CH" altLang="de-DE" sz="1400" b="1" dirty="0" smtClean="0">
                <a:latin typeface="Arial Narrow" panose="020B0606020202030204" pitchFamily="34" charset="0"/>
                <a:sym typeface="Wingdings 3" panose="05040102010807070707" pitchFamily="18" charset="2"/>
              </a:rPr>
              <a:t>Läden &amp; Boutiquen </a:t>
            </a:r>
            <a:r>
              <a:rPr lang="de-CH" altLang="de-DE" sz="1400" dirty="0" smtClean="0">
                <a:latin typeface="Arial Narrow" panose="020B0606020202030204" pitchFamily="34" charset="0"/>
                <a:sym typeface="Wingdings 3" panose="05040102010807070707" pitchFamily="18" charset="2"/>
              </a:rPr>
              <a:t>in besonderem Ambiente</a:t>
            </a:r>
            <a:endParaRPr lang="de-CH" altLang="de-DE" sz="1400" dirty="0" smtClean="0">
              <a:latin typeface="Arial Narrow" panose="020B0606020202030204" pitchFamily="34" charset="0"/>
            </a:endParaRPr>
          </a:p>
        </p:txBody>
      </p:sp>
      <p:sp>
        <p:nvSpPr>
          <p:cNvPr id="26" name="Text Box 5"/>
          <p:cNvSpPr txBox="1">
            <a:spLocks noChangeArrowheads="1"/>
          </p:cNvSpPr>
          <p:nvPr/>
        </p:nvSpPr>
        <p:spPr bwMode="auto">
          <a:xfrm>
            <a:off x="395536" y="2799664"/>
            <a:ext cx="3384376" cy="2154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0" tIns="0" rIns="0" bIns="0">
            <a:spAutoFit/>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indent="0" eaLnBrk="1" hangingPunct="1">
              <a:spcBef>
                <a:spcPts val="600"/>
              </a:spcBef>
              <a:spcAft>
                <a:spcPts val="600"/>
              </a:spcAft>
              <a:defRPr/>
            </a:pPr>
            <a:r>
              <a:rPr lang="de-CH" altLang="de-DE" sz="1400" dirty="0" smtClean="0">
                <a:latin typeface="Arial Narrow" panose="020B0606020202030204" pitchFamily="34" charset="0"/>
                <a:sym typeface="Wingdings 3" panose="05040102010807070707" pitchFamily="18" charset="2"/>
              </a:rPr>
              <a:t> </a:t>
            </a:r>
            <a:r>
              <a:rPr lang="de-CH" altLang="de-DE" sz="1400" b="1" dirty="0" smtClean="0">
                <a:latin typeface="Arial Narrow" panose="020B0606020202030204" pitchFamily="34" charset="0"/>
                <a:sym typeface="Wingdings 3" panose="05040102010807070707" pitchFamily="18" charset="2"/>
              </a:rPr>
              <a:t>Büros </a:t>
            </a:r>
            <a:endParaRPr lang="de-CH" altLang="de-DE" sz="1400" dirty="0" smtClean="0">
              <a:latin typeface="Arial Narrow" panose="020B0606020202030204" pitchFamily="34" charset="0"/>
            </a:endParaRPr>
          </a:p>
        </p:txBody>
      </p:sp>
      <p:sp>
        <p:nvSpPr>
          <p:cNvPr id="27" name="Text Box 5"/>
          <p:cNvSpPr txBox="1">
            <a:spLocks noChangeArrowheads="1"/>
          </p:cNvSpPr>
          <p:nvPr/>
        </p:nvSpPr>
        <p:spPr bwMode="auto">
          <a:xfrm>
            <a:off x="395536" y="3036658"/>
            <a:ext cx="3168352" cy="2154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0" tIns="0" rIns="0" bIns="0">
            <a:spAutoFit/>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indent="0" eaLnBrk="1" hangingPunct="1">
              <a:spcBef>
                <a:spcPts val="600"/>
              </a:spcBef>
              <a:spcAft>
                <a:spcPts val="600"/>
              </a:spcAft>
              <a:defRPr/>
            </a:pPr>
            <a:r>
              <a:rPr lang="de-CH" altLang="de-DE" sz="1400" dirty="0" smtClean="0">
                <a:latin typeface="Arial Narrow" panose="020B0606020202030204" pitchFamily="34" charset="0"/>
                <a:sym typeface="Wingdings 3" panose="05040102010807070707" pitchFamily="18" charset="2"/>
              </a:rPr>
              <a:t> </a:t>
            </a:r>
            <a:r>
              <a:rPr lang="de-CH" altLang="de-DE" sz="1400" b="1" dirty="0" smtClean="0">
                <a:latin typeface="Arial Narrow" panose="020B0606020202030204" pitchFamily="34" charset="0"/>
                <a:sym typeface="Wingdings 3" panose="05040102010807070707" pitchFamily="18" charset="2"/>
              </a:rPr>
              <a:t>Wohnen</a:t>
            </a:r>
            <a:endParaRPr lang="de-CH" altLang="de-DE" sz="1400" dirty="0" smtClean="0">
              <a:latin typeface="Arial Narrow" panose="020B0606020202030204" pitchFamily="34" charset="0"/>
            </a:endParaRPr>
          </a:p>
        </p:txBody>
      </p:sp>
      <p:sp>
        <p:nvSpPr>
          <p:cNvPr id="28" name="Text Box 5"/>
          <p:cNvSpPr txBox="1">
            <a:spLocks noChangeArrowheads="1"/>
          </p:cNvSpPr>
          <p:nvPr/>
        </p:nvSpPr>
        <p:spPr bwMode="auto">
          <a:xfrm>
            <a:off x="395536" y="3273652"/>
            <a:ext cx="3384376" cy="2154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0" tIns="0" rIns="0" bIns="0">
            <a:spAutoFit/>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indent="0" eaLnBrk="1" hangingPunct="1">
              <a:spcBef>
                <a:spcPts val="600"/>
              </a:spcBef>
              <a:spcAft>
                <a:spcPts val="600"/>
              </a:spcAft>
              <a:defRPr/>
            </a:pPr>
            <a:r>
              <a:rPr lang="de-CH" altLang="de-DE" sz="1400" dirty="0" smtClean="0">
                <a:latin typeface="Arial Narrow" panose="020B0606020202030204" pitchFamily="34" charset="0"/>
                <a:sym typeface="Wingdings 3" panose="05040102010807070707" pitchFamily="18" charset="2"/>
              </a:rPr>
              <a:t> </a:t>
            </a:r>
            <a:r>
              <a:rPr lang="de-CH" altLang="de-DE" sz="1400" b="1" dirty="0" smtClean="0">
                <a:latin typeface="Arial Narrow" panose="020B0606020202030204" pitchFamily="34" charset="0"/>
                <a:sym typeface="Wingdings 3" panose="05040102010807070707" pitchFamily="18" charset="2"/>
              </a:rPr>
              <a:t>Schule</a:t>
            </a:r>
            <a:r>
              <a:rPr lang="de-CH" altLang="de-DE" sz="1400" dirty="0" smtClean="0">
                <a:latin typeface="Arial Narrow" panose="020B0606020202030204" pitchFamily="34" charset="0"/>
                <a:sym typeface="Wingdings 3" panose="05040102010807070707" pitchFamily="18" charset="2"/>
              </a:rPr>
              <a:t> (Integres/Sprachschule)</a:t>
            </a:r>
            <a:endParaRPr lang="de-CH" altLang="de-DE" sz="1400" dirty="0" smtClean="0">
              <a:latin typeface="Arial Narrow" panose="020B0606020202030204" pitchFamily="34" charset="0"/>
            </a:endParaRPr>
          </a:p>
        </p:txBody>
      </p:sp>
      <p:sp>
        <p:nvSpPr>
          <p:cNvPr id="29" name="Text Box 5"/>
          <p:cNvSpPr txBox="1">
            <a:spLocks noChangeArrowheads="1"/>
          </p:cNvSpPr>
          <p:nvPr/>
        </p:nvSpPr>
        <p:spPr bwMode="auto">
          <a:xfrm>
            <a:off x="395536" y="3510648"/>
            <a:ext cx="3240360" cy="430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0" tIns="0" rIns="0" bIns="0">
            <a:spAutoFit/>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indent="0" eaLnBrk="1" hangingPunct="1">
              <a:spcBef>
                <a:spcPts val="600"/>
              </a:spcBef>
              <a:spcAft>
                <a:spcPts val="600"/>
              </a:spcAft>
              <a:tabLst>
                <a:tab pos="176213" algn="l"/>
              </a:tabLst>
              <a:defRPr/>
            </a:pPr>
            <a:r>
              <a:rPr lang="de-CH" altLang="de-DE" sz="1400" dirty="0" smtClean="0">
                <a:latin typeface="Arial Narrow" panose="020B0606020202030204" pitchFamily="34" charset="0"/>
                <a:sym typeface="Wingdings 3" panose="05040102010807070707" pitchFamily="18" charset="2"/>
              </a:rPr>
              <a:t> </a:t>
            </a:r>
            <a:r>
              <a:rPr lang="de-CH" altLang="de-DE" sz="1400" b="1" dirty="0" smtClean="0">
                <a:latin typeface="Arial Narrow" panose="020B0606020202030204" pitchFamily="34" charset="0"/>
                <a:sym typeface="Wingdings 3" panose="05040102010807070707" pitchFamily="18" charset="2"/>
              </a:rPr>
              <a:t>Gastronomie, Delikatessen/Wein-Shop</a:t>
            </a:r>
            <a:br>
              <a:rPr lang="de-CH" altLang="de-DE" sz="1400" b="1" dirty="0" smtClean="0">
                <a:latin typeface="Arial Narrow" panose="020B0606020202030204" pitchFamily="34" charset="0"/>
                <a:sym typeface="Wingdings 3" panose="05040102010807070707" pitchFamily="18" charset="2"/>
              </a:rPr>
            </a:br>
            <a:r>
              <a:rPr lang="de-CH" altLang="de-DE" sz="1400" b="1" dirty="0" smtClean="0">
                <a:latin typeface="Arial Narrow" panose="020B0606020202030204" pitchFamily="34" charset="0"/>
                <a:sym typeface="Wingdings 3" panose="05040102010807070707" pitchFamily="18" charset="2"/>
              </a:rPr>
              <a:t>	</a:t>
            </a:r>
            <a:r>
              <a:rPr lang="de-CH" altLang="de-DE" sz="1400" dirty="0" smtClean="0">
                <a:latin typeface="Arial Narrow" panose="020B0606020202030204" pitchFamily="34" charset="0"/>
                <a:sym typeface="Wingdings 3" panose="05040102010807070707" pitchFamily="18" charset="2"/>
              </a:rPr>
              <a:t>(Vorbild Bauernmarkt, </a:t>
            </a:r>
            <a:r>
              <a:rPr lang="de-CH" altLang="de-DE" sz="1400" dirty="0" err="1" smtClean="0">
                <a:latin typeface="Arial Narrow" panose="020B0606020202030204" pitchFamily="34" charset="0"/>
                <a:sym typeface="Wingdings 3" panose="05040102010807070707" pitchFamily="18" charset="2"/>
              </a:rPr>
              <a:t>Fressgässle</a:t>
            </a:r>
            <a:r>
              <a:rPr lang="de-CH" altLang="de-DE" sz="1400" dirty="0" smtClean="0">
                <a:latin typeface="Arial Narrow" panose="020B0606020202030204" pitchFamily="34" charset="0"/>
                <a:sym typeface="Wingdings 3" panose="05040102010807070707" pitchFamily="18" charset="2"/>
              </a:rPr>
              <a:t>, </a:t>
            </a:r>
            <a:r>
              <a:rPr lang="de-CH" altLang="de-DE" sz="1400" dirty="0" err="1" smtClean="0">
                <a:latin typeface="Arial Narrow" panose="020B0606020202030204" pitchFamily="34" charset="0"/>
                <a:sym typeface="Wingdings 3" panose="05040102010807070707" pitchFamily="18" charset="2"/>
              </a:rPr>
              <a:t>Weinbar</a:t>
            </a:r>
            <a:r>
              <a:rPr lang="de-CH" altLang="de-DE" sz="1400" dirty="0" smtClean="0">
                <a:latin typeface="Arial Narrow" panose="020B0606020202030204" pitchFamily="34" charset="0"/>
                <a:sym typeface="Wingdings 3" panose="05040102010807070707" pitchFamily="18" charset="2"/>
              </a:rPr>
              <a:t>)</a:t>
            </a:r>
            <a:endParaRPr lang="de-CH" altLang="de-DE" sz="1400" dirty="0" smtClean="0">
              <a:latin typeface="Arial Narrow" panose="020B0606020202030204" pitchFamily="34" charset="0"/>
            </a:endParaRPr>
          </a:p>
        </p:txBody>
      </p:sp>
      <p:sp>
        <p:nvSpPr>
          <p:cNvPr id="13" name="Rechteckige Legende 12"/>
          <p:cNvSpPr/>
          <p:nvPr/>
        </p:nvSpPr>
        <p:spPr>
          <a:xfrm>
            <a:off x="321166" y="2159449"/>
            <a:ext cx="3386737" cy="1925673"/>
          </a:xfrm>
          <a:prstGeom prst="wedgeRectCallout">
            <a:avLst>
              <a:gd name="adj1" fmla="val -16724"/>
              <a:gd name="adj2" fmla="val 86149"/>
            </a:avLst>
          </a:prstGeom>
          <a:solidFill>
            <a:srgbClr val="FF0000">
              <a:alpha val="6000"/>
            </a:srgb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36000" rIns="36000" bIns="36000" numCol="1" spcCol="0" rtlCol="0" fromWordArt="0" anchor="t" anchorCtr="0" forceAA="0" compatLnSpc="1">
            <a:prstTxWarp prst="textNoShape">
              <a:avLst/>
            </a:prstTxWarp>
            <a:noAutofit/>
          </a:bodyPr>
          <a:lstStyle/>
          <a:p>
            <a:pPr algn="l">
              <a:spcBef>
                <a:spcPts val="300"/>
              </a:spcBef>
              <a:spcAft>
                <a:spcPts val="0"/>
              </a:spcAft>
            </a:pPr>
            <a:r>
              <a:rPr lang="de-CH" sz="1800" b="1"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Finanzliegenschaften-Teil</a:t>
            </a:r>
            <a:endParaRPr lang="de-CH" sz="2800"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16" name="Grafik 15"/>
          <p:cNvPicPr>
            <a:picLocks noChangeAspect="1"/>
          </p:cNvPicPr>
          <p:nvPr/>
        </p:nvPicPr>
        <p:blipFill rotWithShape="1">
          <a:blip r:embed="rId6" cstate="print">
            <a:extLst>
              <a:ext uri="{28A0092B-C50C-407E-A947-70E740481C1C}">
                <a14:useLocalDpi xmlns:a14="http://schemas.microsoft.com/office/drawing/2010/main" val="0"/>
              </a:ext>
            </a:extLst>
          </a:blip>
          <a:srcRect r="17243"/>
          <a:stretch/>
        </p:blipFill>
        <p:spPr>
          <a:xfrm rot="21398047">
            <a:off x="4460277" y="2608116"/>
            <a:ext cx="4023011" cy="3127419"/>
          </a:xfrm>
          <a:prstGeom prst="rect">
            <a:avLst/>
          </a:prstGeom>
          <a:ln w="6350">
            <a:solidFill>
              <a:schemeClr val="tx1"/>
            </a:solidFill>
          </a:ln>
          <a:effectLst>
            <a:outerShdw blurRad="114300" sx="101000" sy="101000" algn="tl" rotWithShape="0">
              <a:srgbClr val="000000">
                <a:alpha val="61000"/>
              </a:srgbClr>
            </a:outerShdw>
          </a:effectLst>
        </p:spPr>
      </p:pic>
      <p:pic>
        <p:nvPicPr>
          <p:cNvPr id="18" name="Grafik 17"/>
          <p:cNvPicPr>
            <a:picLocks noChangeAspect="1"/>
          </p:cNvPicPr>
          <p:nvPr/>
        </p:nvPicPr>
        <p:blipFill rotWithShape="1">
          <a:blip r:embed="rId7" cstate="print">
            <a:extLst>
              <a:ext uri="{28A0092B-C50C-407E-A947-70E740481C1C}">
                <a14:useLocalDpi xmlns:a14="http://schemas.microsoft.com/office/drawing/2010/main" val="0"/>
              </a:ext>
            </a:extLst>
          </a:blip>
          <a:srcRect r="2517"/>
          <a:stretch/>
        </p:blipFill>
        <p:spPr>
          <a:xfrm>
            <a:off x="4535975" y="2616214"/>
            <a:ext cx="4007978" cy="3079253"/>
          </a:xfrm>
          <a:prstGeom prst="rect">
            <a:avLst/>
          </a:prstGeom>
          <a:ln w="6350">
            <a:solidFill>
              <a:schemeClr val="tx1"/>
            </a:solidFill>
          </a:ln>
          <a:effectLst>
            <a:outerShdw blurRad="114300" sx="101000" sy="101000" algn="tl" rotWithShape="0">
              <a:srgbClr val="000000">
                <a:alpha val="61000"/>
              </a:srgbClr>
            </a:outerShdw>
          </a:effectLst>
        </p:spPr>
      </p:pic>
      <p:pic>
        <p:nvPicPr>
          <p:cNvPr id="4" name="Grafik 3"/>
          <p:cNvPicPr>
            <a:picLocks noChangeAspect="1"/>
          </p:cNvPicPr>
          <p:nvPr/>
        </p:nvPicPr>
        <p:blipFill rotWithShape="1">
          <a:blip r:embed="rId8">
            <a:extLst>
              <a:ext uri="{28A0092B-C50C-407E-A947-70E740481C1C}">
                <a14:useLocalDpi xmlns:a14="http://schemas.microsoft.com/office/drawing/2010/main" val="0"/>
              </a:ext>
            </a:extLst>
          </a:blip>
          <a:srcRect r="3522"/>
          <a:stretch/>
        </p:blipFill>
        <p:spPr>
          <a:xfrm rot="21403238">
            <a:off x="4361045" y="2462750"/>
            <a:ext cx="4212642" cy="3274836"/>
          </a:xfrm>
          <a:prstGeom prst="rect">
            <a:avLst/>
          </a:prstGeom>
          <a:ln w="6350">
            <a:solidFill>
              <a:schemeClr val="tx1"/>
            </a:solidFill>
          </a:ln>
          <a:effectLst>
            <a:outerShdw blurRad="114300" sx="101000" sy="101000" algn="tl" rotWithShape="0">
              <a:srgbClr val="000000">
                <a:alpha val="61000"/>
              </a:srgbClr>
            </a:outerShdw>
          </a:effectLst>
        </p:spPr>
      </p:pic>
      <p:pic>
        <p:nvPicPr>
          <p:cNvPr id="3" name="Grafik 2"/>
          <p:cNvPicPr>
            <a:picLocks noChangeAspect="1"/>
          </p:cNvPicPr>
          <p:nvPr/>
        </p:nvPicPr>
        <p:blipFill rotWithShape="1">
          <a:blip r:embed="rId9">
            <a:extLst>
              <a:ext uri="{28A0092B-C50C-407E-A947-70E740481C1C}">
                <a14:useLocalDpi xmlns:a14="http://schemas.microsoft.com/office/drawing/2010/main" val="0"/>
              </a:ext>
            </a:extLst>
          </a:blip>
          <a:srcRect r="2502"/>
          <a:stretch/>
        </p:blipFill>
        <p:spPr>
          <a:xfrm>
            <a:off x="4394250" y="2583195"/>
            <a:ext cx="4282206" cy="3294077"/>
          </a:xfrm>
          <a:prstGeom prst="rect">
            <a:avLst/>
          </a:prstGeom>
          <a:ln w="6350">
            <a:solidFill>
              <a:schemeClr val="tx1"/>
            </a:solidFill>
          </a:ln>
          <a:effectLst>
            <a:outerShdw blurRad="114300" sx="101000" sy="101000" algn="tl" rotWithShape="0">
              <a:srgbClr val="000000">
                <a:alpha val="61000"/>
              </a:srgbClr>
            </a:outerShdw>
          </a:effectLst>
        </p:spPr>
      </p:pic>
      <p:pic>
        <p:nvPicPr>
          <p:cNvPr id="5" name="Grafik 4"/>
          <p:cNvPicPr>
            <a:picLocks noChangeAspect="1"/>
          </p:cNvPicPr>
          <p:nvPr/>
        </p:nvPicPr>
        <p:blipFill rotWithShape="1">
          <a:blip r:embed="rId10">
            <a:extLst>
              <a:ext uri="{28A0092B-C50C-407E-A947-70E740481C1C}">
                <a14:useLocalDpi xmlns:a14="http://schemas.microsoft.com/office/drawing/2010/main" val="0"/>
              </a:ext>
            </a:extLst>
          </a:blip>
          <a:srcRect l="8776" t="2920" r="5662" b="2920"/>
          <a:stretch/>
        </p:blipFill>
        <p:spPr>
          <a:xfrm rot="163917">
            <a:off x="4342157" y="2674443"/>
            <a:ext cx="4320481" cy="3101627"/>
          </a:xfrm>
          <a:prstGeom prst="rect">
            <a:avLst/>
          </a:prstGeom>
          <a:ln w="6350">
            <a:solidFill>
              <a:schemeClr val="tx1"/>
            </a:solidFill>
          </a:ln>
          <a:effectLst>
            <a:outerShdw blurRad="114300" sx="101000" sy="101000" algn="tl" rotWithShape="0">
              <a:srgbClr val="000000">
                <a:alpha val="61000"/>
              </a:srgbClr>
            </a:outerShdw>
          </a:effectLst>
        </p:spPr>
      </p:pic>
      <p:pic>
        <p:nvPicPr>
          <p:cNvPr id="17" name="Grafik 1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21330595">
            <a:off x="4265681" y="2803307"/>
            <a:ext cx="4374485" cy="2916324"/>
          </a:xfrm>
          <a:prstGeom prst="rect">
            <a:avLst/>
          </a:prstGeom>
          <a:ln w="6350">
            <a:solidFill>
              <a:schemeClr val="tx1"/>
            </a:solidFill>
          </a:ln>
          <a:effectLst>
            <a:outerShdw blurRad="114300" sx="101000" sy="101000" algn="tl" rotWithShape="0">
              <a:srgbClr val="000000">
                <a:alpha val="61000"/>
              </a:srgbClr>
            </a:outerShdw>
          </a:effectLst>
        </p:spPr>
      </p:pic>
      <p:pic>
        <p:nvPicPr>
          <p:cNvPr id="20" name="Grafik 19"/>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253445">
            <a:off x="4210829" y="2835644"/>
            <a:ext cx="4417932" cy="2992791"/>
          </a:xfrm>
          <a:prstGeom prst="rect">
            <a:avLst/>
          </a:prstGeom>
          <a:ln w="6350">
            <a:solidFill>
              <a:schemeClr val="tx1"/>
            </a:solidFill>
          </a:ln>
          <a:effectLst>
            <a:outerShdw blurRad="114300" sx="101000" sy="101000" algn="tl" rotWithShape="0">
              <a:srgbClr val="000000">
                <a:alpha val="61000"/>
              </a:srgbClr>
            </a:outerShdw>
          </a:effectLst>
        </p:spPr>
      </p:pic>
      <p:sp>
        <p:nvSpPr>
          <p:cNvPr id="31" name="Text Box 5"/>
          <p:cNvSpPr txBox="1">
            <a:spLocks noChangeArrowheads="1"/>
          </p:cNvSpPr>
          <p:nvPr/>
        </p:nvSpPr>
        <p:spPr bwMode="auto">
          <a:xfrm>
            <a:off x="4139952" y="6363781"/>
            <a:ext cx="3240360" cy="1231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0" tIns="0" rIns="0" bIns="0">
            <a:spAutoFit/>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indent="0" eaLnBrk="1" hangingPunct="1">
              <a:spcBef>
                <a:spcPts val="600"/>
              </a:spcBef>
              <a:spcAft>
                <a:spcPts val="600"/>
              </a:spcAft>
              <a:tabLst>
                <a:tab pos="176213" algn="l"/>
              </a:tabLst>
              <a:defRPr/>
            </a:pPr>
            <a:r>
              <a:rPr lang="de-CH" altLang="de-DE" sz="800" dirty="0" smtClean="0">
                <a:latin typeface="Arial Narrow" panose="020B0606020202030204" pitchFamily="34" charset="0"/>
                <a:sym typeface="Wingdings 3" panose="05040102010807070707" pitchFamily="18" charset="2"/>
              </a:rPr>
              <a:t>Symbolbilder</a:t>
            </a:r>
            <a:endParaRPr lang="de-CH" altLang="de-DE" sz="800" dirty="0" smtClean="0">
              <a:latin typeface="Arial Narrow" panose="020B0606020202030204" pitchFamily="34" charset="0"/>
            </a:endParaRPr>
          </a:p>
        </p:txBody>
      </p:sp>
    </p:spTree>
    <p:extLst>
      <p:ext uri="{BB962C8B-B14F-4D97-AF65-F5344CB8AC3E}">
        <p14:creationId xmlns:p14="http://schemas.microsoft.com/office/powerpoint/2010/main" val="4208240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500"/>
                                        <p:tgtEl>
                                          <p:spTgt spid="2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500"/>
                                        <p:tgtEl>
                                          <p:spTgt spid="2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fade">
                                      <p:cBhvr>
                                        <p:cTn id="47" dur="500"/>
                                        <p:tgtEl>
                                          <p:spTgt spid="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fade">
                                      <p:cBhvr>
                                        <p:cTn id="52" dur="500"/>
                                        <p:tgtEl>
                                          <p:spTgt spid="29"/>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fade">
                                      <p:cBhvr>
                                        <p:cTn id="57" dur="500"/>
                                        <p:tgtEl>
                                          <p:spTgt spid="3"/>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5"/>
                                        </p:tgtEl>
                                        <p:attrNameLst>
                                          <p:attrName>style.visibility</p:attrName>
                                        </p:attrNameLst>
                                      </p:cBhvr>
                                      <p:to>
                                        <p:strVal val="visible"/>
                                      </p:to>
                                    </p:set>
                                    <p:animEffect transition="in" filter="fade">
                                      <p:cBhvr>
                                        <p:cTn id="62" dur="500"/>
                                        <p:tgtEl>
                                          <p:spTgt spid="5"/>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fade">
                                      <p:cBhvr>
                                        <p:cTn id="67" dur="500"/>
                                        <p:tgtEl>
                                          <p:spTgt spid="17"/>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fade">
                                      <p:cBhvr>
                                        <p:cTn id="7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28" grpId="0"/>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www.stadt-schaffhausen.ch/fileadmin/HeadImages/Diverses/STSH_Web_P_Bewilligungen.jpg"/>
          <p:cNvPicPr>
            <a:picLocks noChangeAspect="1" noChangeArrowheads="1"/>
          </p:cNvPicPr>
          <p:nvPr/>
        </p:nvPicPr>
        <p:blipFill rotWithShape="1">
          <a:blip r:embed="rId3">
            <a:extLst>
              <a:ext uri="{28A0092B-C50C-407E-A947-70E740481C1C}">
                <a14:useLocalDpi xmlns:a14="http://schemas.microsoft.com/office/drawing/2010/main" val="0"/>
              </a:ext>
            </a:extLst>
          </a:blip>
          <a:srcRect l="15231"/>
          <a:stretch/>
        </p:blipFill>
        <p:spPr bwMode="auto">
          <a:xfrm rot="164884">
            <a:off x="4245983" y="2497693"/>
            <a:ext cx="4472254" cy="1613905"/>
          </a:xfrm>
          <a:prstGeom prst="rect">
            <a:avLst/>
          </a:prstGeom>
          <a:ln w="6350">
            <a:solidFill>
              <a:schemeClr val="tx1"/>
            </a:solidFill>
          </a:ln>
          <a:effectLst>
            <a:outerShdw blurRad="114300" sx="101000" sy="101000" algn="tl" rotWithShape="0">
              <a:srgbClr val="000000">
                <a:alpha val="61000"/>
              </a:srgbClr>
            </a:outerShdw>
          </a:effectLst>
          <a:extLst>
            <a:ext uri="{909E8E84-426E-40DD-AFC4-6F175D3DCCD1}">
              <a14:hiddenFill xmlns:a14="http://schemas.microsoft.com/office/drawing/2010/main">
                <a:solidFill>
                  <a:srgbClr val="FFFFFF"/>
                </a:solidFill>
              </a14:hiddenFill>
            </a:ext>
          </a:extLst>
        </p:spPr>
      </p:pic>
      <p:grpSp>
        <p:nvGrpSpPr>
          <p:cNvPr id="23" name="Gruppieren 22"/>
          <p:cNvGrpSpPr/>
          <p:nvPr/>
        </p:nvGrpSpPr>
        <p:grpSpPr>
          <a:xfrm>
            <a:off x="277004" y="4185978"/>
            <a:ext cx="2287447" cy="2411374"/>
            <a:chOff x="277004" y="3360122"/>
            <a:chExt cx="3070860" cy="3237230"/>
          </a:xfrm>
        </p:grpSpPr>
        <p:pic>
          <p:nvPicPr>
            <p:cNvPr id="15" name="Grafik 14"/>
            <p:cNvPicPr/>
            <p:nvPr/>
          </p:nvPicPr>
          <p:blipFill>
            <a:blip r:embed="rId4" cstate="print">
              <a:extLst>
                <a:ext uri="{28A0092B-C50C-407E-A947-70E740481C1C}">
                  <a14:useLocalDpi xmlns:a14="http://schemas.microsoft.com/office/drawing/2010/main" val="0"/>
                </a:ext>
              </a:extLst>
            </a:blip>
            <a:stretch>
              <a:fillRect/>
            </a:stretch>
          </p:blipFill>
          <p:spPr>
            <a:xfrm>
              <a:off x="277004" y="3360122"/>
              <a:ext cx="3070860" cy="3237230"/>
            </a:xfrm>
            <a:prstGeom prst="rect">
              <a:avLst/>
            </a:prstGeom>
          </p:spPr>
        </p:pic>
        <p:sp>
          <p:nvSpPr>
            <p:cNvPr id="8" name="Freihandform 7"/>
            <p:cNvSpPr/>
            <p:nvPr/>
          </p:nvSpPr>
          <p:spPr>
            <a:xfrm>
              <a:off x="687849" y="3864178"/>
              <a:ext cx="2331085" cy="1210310"/>
            </a:xfrm>
            <a:custGeom>
              <a:avLst/>
              <a:gdLst>
                <a:gd name="connsiteX0" fmla="*/ 0 w 2331218"/>
                <a:gd name="connsiteY0" fmla="*/ 959618 h 1210827"/>
                <a:gd name="connsiteX1" fmla="*/ 311499 w 2331218"/>
                <a:gd name="connsiteY1" fmla="*/ 1014884 h 1210827"/>
                <a:gd name="connsiteX2" fmla="*/ 527539 w 2331218"/>
                <a:gd name="connsiteY2" fmla="*/ 1014884 h 1210827"/>
                <a:gd name="connsiteX3" fmla="*/ 532563 w 2331218"/>
                <a:gd name="connsiteY3" fmla="*/ 1210827 h 1210827"/>
                <a:gd name="connsiteX4" fmla="*/ 582804 w 2331218"/>
                <a:gd name="connsiteY4" fmla="*/ 1205802 h 1210827"/>
                <a:gd name="connsiteX5" fmla="*/ 607925 w 2331218"/>
                <a:gd name="connsiteY5" fmla="*/ 1200778 h 1210827"/>
                <a:gd name="connsiteX6" fmla="*/ 698360 w 2331218"/>
                <a:gd name="connsiteY6" fmla="*/ 1200778 h 1210827"/>
                <a:gd name="connsiteX7" fmla="*/ 698360 w 2331218"/>
                <a:gd name="connsiteY7" fmla="*/ 1165609 h 1210827"/>
                <a:gd name="connsiteX8" fmla="*/ 1416818 w 2331218"/>
                <a:gd name="connsiteY8" fmla="*/ 1135464 h 1210827"/>
                <a:gd name="connsiteX9" fmla="*/ 2311121 w 2331218"/>
                <a:gd name="connsiteY9" fmla="*/ 1150537 h 1210827"/>
                <a:gd name="connsiteX10" fmla="*/ 2331218 w 2331218"/>
                <a:gd name="connsiteY10" fmla="*/ 678264 h 1210827"/>
                <a:gd name="connsiteX11" fmla="*/ 2301073 w 2331218"/>
                <a:gd name="connsiteY11" fmla="*/ 437104 h 1210827"/>
                <a:gd name="connsiteX12" fmla="*/ 2316145 w 2331218"/>
                <a:gd name="connsiteY12" fmla="*/ 105508 h 1210827"/>
                <a:gd name="connsiteX13" fmla="*/ 1110343 w 2331218"/>
                <a:gd name="connsiteY13" fmla="*/ 65315 h 1210827"/>
                <a:gd name="connsiteX14" fmla="*/ 979714 w 2331218"/>
                <a:gd name="connsiteY14" fmla="*/ 60290 h 1210827"/>
                <a:gd name="connsiteX15" fmla="*/ 95459 w 2331218"/>
                <a:gd name="connsiteY15" fmla="*/ 0 h 1210827"/>
                <a:gd name="connsiteX16" fmla="*/ 85411 w 2331218"/>
                <a:gd name="connsiteY16" fmla="*/ 381838 h 1210827"/>
                <a:gd name="connsiteX17" fmla="*/ 0 w 2331218"/>
                <a:gd name="connsiteY17" fmla="*/ 959618 h 1210827"/>
                <a:gd name="connsiteX0" fmla="*/ 0 w 2331218"/>
                <a:gd name="connsiteY0" fmla="*/ 959618 h 1210827"/>
                <a:gd name="connsiteX1" fmla="*/ 311499 w 2331218"/>
                <a:gd name="connsiteY1" fmla="*/ 1014884 h 1210827"/>
                <a:gd name="connsiteX2" fmla="*/ 527539 w 2331218"/>
                <a:gd name="connsiteY2" fmla="*/ 1014884 h 1210827"/>
                <a:gd name="connsiteX3" fmla="*/ 532563 w 2331218"/>
                <a:gd name="connsiteY3" fmla="*/ 1210827 h 1210827"/>
                <a:gd name="connsiteX4" fmla="*/ 582804 w 2331218"/>
                <a:gd name="connsiteY4" fmla="*/ 1205802 h 1210827"/>
                <a:gd name="connsiteX5" fmla="*/ 607925 w 2331218"/>
                <a:gd name="connsiteY5" fmla="*/ 1200778 h 1210827"/>
                <a:gd name="connsiteX6" fmla="*/ 698360 w 2331218"/>
                <a:gd name="connsiteY6" fmla="*/ 1200778 h 1210827"/>
                <a:gd name="connsiteX7" fmla="*/ 698360 w 2331218"/>
                <a:gd name="connsiteY7" fmla="*/ 1165609 h 1210827"/>
                <a:gd name="connsiteX8" fmla="*/ 932688 w 2331218"/>
                <a:gd name="connsiteY8" fmla="*/ 1163117 h 1210827"/>
                <a:gd name="connsiteX9" fmla="*/ 1416818 w 2331218"/>
                <a:gd name="connsiteY9" fmla="*/ 1135464 h 1210827"/>
                <a:gd name="connsiteX10" fmla="*/ 2311121 w 2331218"/>
                <a:gd name="connsiteY10" fmla="*/ 1150537 h 1210827"/>
                <a:gd name="connsiteX11" fmla="*/ 2331218 w 2331218"/>
                <a:gd name="connsiteY11" fmla="*/ 678264 h 1210827"/>
                <a:gd name="connsiteX12" fmla="*/ 2301073 w 2331218"/>
                <a:gd name="connsiteY12" fmla="*/ 437104 h 1210827"/>
                <a:gd name="connsiteX13" fmla="*/ 2316145 w 2331218"/>
                <a:gd name="connsiteY13" fmla="*/ 105508 h 1210827"/>
                <a:gd name="connsiteX14" fmla="*/ 1110343 w 2331218"/>
                <a:gd name="connsiteY14" fmla="*/ 65315 h 1210827"/>
                <a:gd name="connsiteX15" fmla="*/ 979714 w 2331218"/>
                <a:gd name="connsiteY15" fmla="*/ 60290 h 1210827"/>
                <a:gd name="connsiteX16" fmla="*/ 95459 w 2331218"/>
                <a:gd name="connsiteY16" fmla="*/ 0 h 1210827"/>
                <a:gd name="connsiteX17" fmla="*/ 85411 w 2331218"/>
                <a:gd name="connsiteY17" fmla="*/ 381838 h 1210827"/>
                <a:gd name="connsiteX18" fmla="*/ 0 w 2331218"/>
                <a:gd name="connsiteY18" fmla="*/ 959618 h 1210827"/>
                <a:gd name="connsiteX0" fmla="*/ 0 w 2331218"/>
                <a:gd name="connsiteY0" fmla="*/ 959618 h 1210827"/>
                <a:gd name="connsiteX1" fmla="*/ 311499 w 2331218"/>
                <a:gd name="connsiteY1" fmla="*/ 1014884 h 1210827"/>
                <a:gd name="connsiteX2" fmla="*/ 527539 w 2331218"/>
                <a:gd name="connsiteY2" fmla="*/ 1014884 h 1210827"/>
                <a:gd name="connsiteX3" fmla="*/ 532563 w 2331218"/>
                <a:gd name="connsiteY3" fmla="*/ 1210827 h 1210827"/>
                <a:gd name="connsiteX4" fmla="*/ 582804 w 2331218"/>
                <a:gd name="connsiteY4" fmla="*/ 1205802 h 1210827"/>
                <a:gd name="connsiteX5" fmla="*/ 607925 w 2331218"/>
                <a:gd name="connsiteY5" fmla="*/ 1200778 h 1210827"/>
                <a:gd name="connsiteX6" fmla="*/ 698360 w 2331218"/>
                <a:gd name="connsiteY6" fmla="*/ 1200778 h 1210827"/>
                <a:gd name="connsiteX7" fmla="*/ 698360 w 2331218"/>
                <a:gd name="connsiteY7" fmla="*/ 1165609 h 1210827"/>
                <a:gd name="connsiteX8" fmla="*/ 932688 w 2331218"/>
                <a:gd name="connsiteY8" fmla="*/ 1163117 h 1210827"/>
                <a:gd name="connsiteX9" fmla="*/ 1416818 w 2331218"/>
                <a:gd name="connsiteY9" fmla="*/ 1135464 h 1210827"/>
                <a:gd name="connsiteX10" fmla="*/ 2311121 w 2331218"/>
                <a:gd name="connsiteY10" fmla="*/ 1150537 h 1210827"/>
                <a:gd name="connsiteX11" fmla="*/ 2331218 w 2331218"/>
                <a:gd name="connsiteY11" fmla="*/ 678264 h 1210827"/>
                <a:gd name="connsiteX12" fmla="*/ 2301073 w 2331218"/>
                <a:gd name="connsiteY12" fmla="*/ 437104 h 1210827"/>
                <a:gd name="connsiteX13" fmla="*/ 2316145 w 2331218"/>
                <a:gd name="connsiteY13" fmla="*/ 105508 h 1210827"/>
                <a:gd name="connsiteX14" fmla="*/ 1110343 w 2331218"/>
                <a:gd name="connsiteY14" fmla="*/ 65315 h 1210827"/>
                <a:gd name="connsiteX15" fmla="*/ 979714 w 2331218"/>
                <a:gd name="connsiteY15" fmla="*/ 60290 h 1210827"/>
                <a:gd name="connsiteX16" fmla="*/ 95459 w 2331218"/>
                <a:gd name="connsiteY16" fmla="*/ 0 h 1210827"/>
                <a:gd name="connsiteX17" fmla="*/ 85411 w 2331218"/>
                <a:gd name="connsiteY17" fmla="*/ 381838 h 1210827"/>
                <a:gd name="connsiteX18" fmla="*/ 0 w 2331218"/>
                <a:gd name="connsiteY18" fmla="*/ 959618 h 1210827"/>
                <a:gd name="connsiteX0" fmla="*/ 0 w 2331218"/>
                <a:gd name="connsiteY0" fmla="*/ 959618 h 1210827"/>
                <a:gd name="connsiteX1" fmla="*/ 311499 w 2331218"/>
                <a:gd name="connsiteY1" fmla="*/ 1014884 h 1210827"/>
                <a:gd name="connsiteX2" fmla="*/ 527539 w 2331218"/>
                <a:gd name="connsiteY2" fmla="*/ 1014884 h 1210827"/>
                <a:gd name="connsiteX3" fmla="*/ 532563 w 2331218"/>
                <a:gd name="connsiteY3" fmla="*/ 1210827 h 1210827"/>
                <a:gd name="connsiteX4" fmla="*/ 582804 w 2331218"/>
                <a:gd name="connsiteY4" fmla="*/ 1205802 h 1210827"/>
                <a:gd name="connsiteX5" fmla="*/ 607925 w 2331218"/>
                <a:gd name="connsiteY5" fmla="*/ 1200778 h 1210827"/>
                <a:gd name="connsiteX6" fmla="*/ 698360 w 2331218"/>
                <a:gd name="connsiteY6" fmla="*/ 1200778 h 1210827"/>
                <a:gd name="connsiteX7" fmla="*/ 698360 w 2331218"/>
                <a:gd name="connsiteY7" fmla="*/ 1165609 h 1210827"/>
                <a:gd name="connsiteX8" fmla="*/ 694931 w 2331218"/>
                <a:gd name="connsiteY8" fmla="*/ 603265 h 1210827"/>
                <a:gd name="connsiteX9" fmla="*/ 1416818 w 2331218"/>
                <a:gd name="connsiteY9" fmla="*/ 1135464 h 1210827"/>
                <a:gd name="connsiteX10" fmla="*/ 2311121 w 2331218"/>
                <a:gd name="connsiteY10" fmla="*/ 1150537 h 1210827"/>
                <a:gd name="connsiteX11" fmla="*/ 2331218 w 2331218"/>
                <a:gd name="connsiteY11" fmla="*/ 678264 h 1210827"/>
                <a:gd name="connsiteX12" fmla="*/ 2301073 w 2331218"/>
                <a:gd name="connsiteY12" fmla="*/ 437104 h 1210827"/>
                <a:gd name="connsiteX13" fmla="*/ 2316145 w 2331218"/>
                <a:gd name="connsiteY13" fmla="*/ 105508 h 1210827"/>
                <a:gd name="connsiteX14" fmla="*/ 1110343 w 2331218"/>
                <a:gd name="connsiteY14" fmla="*/ 65315 h 1210827"/>
                <a:gd name="connsiteX15" fmla="*/ 979714 w 2331218"/>
                <a:gd name="connsiteY15" fmla="*/ 60290 h 1210827"/>
                <a:gd name="connsiteX16" fmla="*/ 95459 w 2331218"/>
                <a:gd name="connsiteY16" fmla="*/ 0 h 1210827"/>
                <a:gd name="connsiteX17" fmla="*/ 85411 w 2331218"/>
                <a:gd name="connsiteY17" fmla="*/ 381838 h 1210827"/>
                <a:gd name="connsiteX18" fmla="*/ 0 w 2331218"/>
                <a:gd name="connsiteY18" fmla="*/ 959618 h 1210827"/>
                <a:gd name="connsiteX0" fmla="*/ 0 w 2331218"/>
                <a:gd name="connsiteY0" fmla="*/ 959618 h 1210827"/>
                <a:gd name="connsiteX1" fmla="*/ 311499 w 2331218"/>
                <a:gd name="connsiteY1" fmla="*/ 1014884 h 1210827"/>
                <a:gd name="connsiteX2" fmla="*/ 527539 w 2331218"/>
                <a:gd name="connsiteY2" fmla="*/ 1014884 h 1210827"/>
                <a:gd name="connsiteX3" fmla="*/ 532563 w 2331218"/>
                <a:gd name="connsiteY3" fmla="*/ 1210827 h 1210827"/>
                <a:gd name="connsiteX4" fmla="*/ 582804 w 2331218"/>
                <a:gd name="connsiteY4" fmla="*/ 1205802 h 1210827"/>
                <a:gd name="connsiteX5" fmla="*/ 607925 w 2331218"/>
                <a:gd name="connsiteY5" fmla="*/ 1200778 h 1210827"/>
                <a:gd name="connsiteX6" fmla="*/ 698360 w 2331218"/>
                <a:gd name="connsiteY6" fmla="*/ 1200778 h 1210827"/>
                <a:gd name="connsiteX7" fmla="*/ 698360 w 2331218"/>
                <a:gd name="connsiteY7" fmla="*/ 1165609 h 1210827"/>
                <a:gd name="connsiteX8" fmla="*/ 694931 w 2331218"/>
                <a:gd name="connsiteY8" fmla="*/ 603265 h 1210827"/>
                <a:gd name="connsiteX9" fmla="*/ 1416818 w 2331218"/>
                <a:gd name="connsiteY9" fmla="*/ 1135464 h 1210827"/>
                <a:gd name="connsiteX10" fmla="*/ 2311121 w 2331218"/>
                <a:gd name="connsiteY10" fmla="*/ 1150537 h 1210827"/>
                <a:gd name="connsiteX11" fmla="*/ 2331218 w 2331218"/>
                <a:gd name="connsiteY11" fmla="*/ 678264 h 1210827"/>
                <a:gd name="connsiteX12" fmla="*/ 2301073 w 2331218"/>
                <a:gd name="connsiteY12" fmla="*/ 437104 h 1210827"/>
                <a:gd name="connsiteX13" fmla="*/ 2316145 w 2331218"/>
                <a:gd name="connsiteY13" fmla="*/ 105508 h 1210827"/>
                <a:gd name="connsiteX14" fmla="*/ 1110343 w 2331218"/>
                <a:gd name="connsiteY14" fmla="*/ 65315 h 1210827"/>
                <a:gd name="connsiteX15" fmla="*/ 979714 w 2331218"/>
                <a:gd name="connsiteY15" fmla="*/ 60290 h 1210827"/>
                <a:gd name="connsiteX16" fmla="*/ 95459 w 2331218"/>
                <a:gd name="connsiteY16" fmla="*/ 0 h 1210827"/>
                <a:gd name="connsiteX17" fmla="*/ 85411 w 2331218"/>
                <a:gd name="connsiteY17" fmla="*/ 381838 h 1210827"/>
                <a:gd name="connsiteX18" fmla="*/ 0 w 2331218"/>
                <a:gd name="connsiteY18" fmla="*/ 959618 h 1210827"/>
                <a:gd name="connsiteX0" fmla="*/ 0 w 2331218"/>
                <a:gd name="connsiteY0" fmla="*/ 959618 h 1210827"/>
                <a:gd name="connsiteX1" fmla="*/ 311499 w 2331218"/>
                <a:gd name="connsiteY1" fmla="*/ 1014884 h 1210827"/>
                <a:gd name="connsiteX2" fmla="*/ 527539 w 2331218"/>
                <a:gd name="connsiteY2" fmla="*/ 1014884 h 1210827"/>
                <a:gd name="connsiteX3" fmla="*/ 532563 w 2331218"/>
                <a:gd name="connsiteY3" fmla="*/ 1210827 h 1210827"/>
                <a:gd name="connsiteX4" fmla="*/ 582804 w 2331218"/>
                <a:gd name="connsiteY4" fmla="*/ 1205802 h 1210827"/>
                <a:gd name="connsiteX5" fmla="*/ 607925 w 2331218"/>
                <a:gd name="connsiteY5" fmla="*/ 1200778 h 1210827"/>
                <a:gd name="connsiteX6" fmla="*/ 698360 w 2331218"/>
                <a:gd name="connsiteY6" fmla="*/ 1200778 h 1210827"/>
                <a:gd name="connsiteX7" fmla="*/ 698360 w 2331218"/>
                <a:gd name="connsiteY7" fmla="*/ 1165609 h 1210827"/>
                <a:gd name="connsiteX8" fmla="*/ 694931 w 2331218"/>
                <a:gd name="connsiteY8" fmla="*/ 603265 h 1210827"/>
                <a:gd name="connsiteX9" fmla="*/ 1111973 w 2331218"/>
                <a:gd name="connsiteY9" fmla="*/ 958700 h 1210827"/>
                <a:gd name="connsiteX10" fmla="*/ 1416818 w 2331218"/>
                <a:gd name="connsiteY10" fmla="*/ 1135464 h 1210827"/>
                <a:gd name="connsiteX11" fmla="*/ 2311121 w 2331218"/>
                <a:gd name="connsiteY11" fmla="*/ 1150537 h 1210827"/>
                <a:gd name="connsiteX12" fmla="*/ 2331218 w 2331218"/>
                <a:gd name="connsiteY12" fmla="*/ 678264 h 1210827"/>
                <a:gd name="connsiteX13" fmla="*/ 2301073 w 2331218"/>
                <a:gd name="connsiteY13" fmla="*/ 437104 h 1210827"/>
                <a:gd name="connsiteX14" fmla="*/ 2316145 w 2331218"/>
                <a:gd name="connsiteY14" fmla="*/ 105508 h 1210827"/>
                <a:gd name="connsiteX15" fmla="*/ 1110343 w 2331218"/>
                <a:gd name="connsiteY15" fmla="*/ 65315 h 1210827"/>
                <a:gd name="connsiteX16" fmla="*/ 979714 w 2331218"/>
                <a:gd name="connsiteY16" fmla="*/ 60290 h 1210827"/>
                <a:gd name="connsiteX17" fmla="*/ 95459 w 2331218"/>
                <a:gd name="connsiteY17" fmla="*/ 0 h 1210827"/>
                <a:gd name="connsiteX18" fmla="*/ 85411 w 2331218"/>
                <a:gd name="connsiteY18" fmla="*/ 381838 h 1210827"/>
                <a:gd name="connsiteX19" fmla="*/ 0 w 2331218"/>
                <a:gd name="connsiteY19" fmla="*/ 959618 h 1210827"/>
                <a:gd name="connsiteX0" fmla="*/ 0 w 2331218"/>
                <a:gd name="connsiteY0" fmla="*/ 959618 h 1210827"/>
                <a:gd name="connsiteX1" fmla="*/ 311499 w 2331218"/>
                <a:gd name="connsiteY1" fmla="*/ 1014884 h 1210827"/>
                <a:gd name="connsiteX2" fmla="*/ 527539 w 2331218"/>
                <a:gd name="connsiteY2" fmla="*/ 1014884 h 1210827"/>
                <a:gd name="connsiteX3" fmla="*/ 532563 w 2331218"/>
                <a:gd name="connsiteY3" fmla="*/ 1210827 h 1210827"/>
                <a:gd name="connsiteX4" fmla="*/ 582804 w 2331218"/>
                <a:gd name="connsiteY4" fmla="*/ 1205802 h 1210827"/>
                <a:gd name="connsiteX5" fmla="*/ 607925 w 2331218"/>
                <a:gd name="connsiteY5" fmla="*/ 1200778 h 1210827"/>
                <a:gd name="connsiteX6" fmla="*/ 698360 w 2331218"/>
                <a:gd name="connsiteY6" fmla="*/ 1200778 h 1210827"/>
                <a:gd name="connsiteX7" fmla="*/ 698360 w 2331218"/>
                <a:gd name="connsiteY7" fmla="*/ 1165609 h 1210827"/>
                <a:gd name="connsiteX8" fmla="*/ 694931 w 2331218"/>
                <a:gd name="connsiteY8" fmla="*/ 603265 h 1210827"/>
                <a:gd name="connsiteX9" fmla="*/ 1408256 w 2331218"/>
                <a:gd name="connsiteY9" fmla="*/ 625716 h 1210827"/>
                <a:gd name="connsiteX10" fmla="*/ 1416818 w 2331218"/>
                <a:gd name="connsiteY10" fmla="*/ 1135464 h 1210827"/>
                <a:gd name="connsiteX11" fmla="*/ 2311121 w 2331218"/>
                <a:gd name="connsiteY11" fmla="*/ 1150537 h 1210827"/>
                <a:gd name="connsiteX12" fmla="*/ 2331218 w 2331218"/>
                <a:gd name="connsiteY12" fmla="*/ 678264 h 1210827"/>
                <a:gd name="connsiteX13" fmla="*/ 2301073 w 2331218"/>
                <a:gd name="connsiteY13" fmla="*/ 437104 h 1210827"/>
                <a:gd name="connsiteX14" fmla="*/ 2316145 w 2331218"/>
                <a:gd name="connsiteY14" fmla="*/ 105508 h 1210827"/>
                <a:gd name="connsiteX15" fmla="*/ 1110343 w 2331218"/>
                <a:gd name="connsiteY15" fmla="*/ 65315 h 1210827"/>
                <a:gd name="connsiteX16" fmla="*/ 979714 w 2331218"/>
                <a:gd name="connsiteY16" fmla="*/ 60290 h 1210827"/>
                <a:gd name="connsiteX17" fmla="*/ 95459 w 2331218"/>
                <a:gd name="connsiteY17" fmla="*/ 0 h 1210827"/>
                <a:gd name="connsiteX18" fmla="*/ 85411 w 2331218"/>
                <a:gd name="connsiteY18" fmla="*/ 381838 h 1210827"/>
                <a:gd name="connsiteX19" fmla="*/ 0 w 2331218"/>
                <a:gd name="connsiteY19" fmla="*/ 959618 h 1210827"/>
                <a:gd name="connsiteX0" fmla="*/ 0 w 2331218"/>
                <a:gd name="connsiteY0" fmla="*/ 959618 h 1210827"/>
                <a:gd name="connsiteX1" fmla="*/ 311499 w 2331218"/>
                <a:gd name="connsiteY1" fmla="*/ 1014884 h 1210827"/>
                <a:gd name="connsiteX2" fmla="*/ 527539 w 2331218"/>
                <a:gd name="connsiteY2" fmla="*/ 1014884 h 1210827"/>
                <a:gd name="connsiteX3" fmla="*/ 532563 w 2331218"/>
                <a:gd name="connsiteY3" fmla="*/ 1210827 h 1210827"/>
                <a:gd name="connsiteX4" fmla="*/ 582804 w 2331218"/>
                <a:gd name="connsiteY4" fmla="*/ 1205802 h 1210827"/>
                <a:gd name="connsiteX5" fmla="*/ 607925 w 2331218"/>
                <a:gd name="connsiteY5" fmla="*/ 1200778 h 1210827"/>
                <a:gd name="connsiteX6" fmla="*/ 698360 w 2331218"/>
                <a:gd name="connsiteY6" fmla="*/ 1200778 h 1210827"/>
                <a:gd name="connsiteX7" fmla="*/ 698360 w 2331218"/>
                <a:gd name="connsiteY7" fmla="*/ 1165609 h 1210827"/>
                <a:gd name="connsiteX8" fmla="*/ 694931 w 2331218"/>
                <a:gd name="connsiteY8" fmla="*/ 603265 h 1210827"/>
                <a:gd name="connsiteX9" fmla="*/ 1408256 w 2331218"/>
                <a:gd name="connsiteY9" fmla="*/ 625716 h 1210827"/>
                <a:gd name="connsiteX10" fmla="*/ 1416818 w 2331218"/>
                <a:gd name="connsiteY10" fmla="*/ 1135464 h 1210827"/>
                <a:gd name="connsiteX11" fmla="*/ 2311121 w 2331218"/>
                <a:gd name="connsiteY11" fmla="*/ 1150537 h 1210827"/>
                <a:gd name="connsiteX12" fmla="*/ 2331218 w 2331218"/>
                <a:gd name="connsiteY12" fmla="*/ 678264 h 1210827"/>
                <a:gd name="connsiteX13" fmla="*/ 2301073 w 2331218"/>
                <a:gd name="connsiteY13" fmla="*/ 437104 h 1210827"/>
                <a:gd name="connsiteX14" fmla="*/ 2316145 w 2331218"/>
                <a:gd name="connsiteY14" fmla="*/ 105508 h 1210827"/>
                <a:gd name="connsiteX15" fmla="*/ 1110343 w 2331218"/>
                <a:gd name="connsiteY15" fmla="*/ 65315 h 1210827"/>
                <a:gd name="connsiteX16" fmla="*/ 979714 w 2331218"/>
                <a:gd name="connsiteY16" fmla="*/ 60290 h 1210827"/>
                <a:gd name="connsiteX17" fmla="*/ 95459 w 2331218"/>
                <a:gd name="connsiteY17" fmla="*/ 0 h 1210827"/>
                <a:gd name="connsiteX18" fmla="*/ 85411 w 2331218"/>
                <a:gd name="connsiteY18" fmla="*/ 381838 h 1210827"/>
                <a:gd name="connsiteX19" fmla="*/ 0 w 2331218"/>
                <a:gd name="connsiteY19" fmla="*/ 959618 h 1210827"/>
                <a:gd name="connsiteX0" fmla="*/ 0 w 2331218"/>
                <a:gd name="connsiteY0" fmla="*/ 959618 h 1210827"/>
                <a:gd name="connsiteX1" fmla="*/ 311499 w 2331218"/>
                <a:gd name="connsiteY1" fmla="*/ 1014884 h 1210827"/>
                <a:gd name="connsiteX2" fmla="*/ 527539 w 2331218"/>
                <a:gd name="connsiteY2" fmla="*/ 1014884 h 1210827"/>
                <a:gd name="connsiteX3" fmla="*/ 532563 w 2331218"/>
                <a:gd name="connsiteY3" fmla="*/ 1210827 h 1210827"/>
                <a:gd name="connsiteX4" fmla="*/ 582804 w 2331218"/>
                <a:gd name="connsiteY4" fmla="*/ 1205802 h 1210827"/>
                <a:gd name="connsiteX5" fmla="*/ 607925 w 2331218"/>
                <a:gd name="connsiteY5" fmla="*/ 1200778 h 1210827"/>
                <a:gd name="connsiteX6" fmla="*/ 698360 w 2331218"/>
                <a:gd name="connsiteY6" fmla="*/ 1200778 h 1210827"/>
                <a:gd name="connsiteX7" fmla="*/ 698360 w 2331218"/>
                <a:gd name="connsiteY7" fmla="*/ 1165609 h 1210827"/>
                <a:gd name="connsiteX8" fmla="*/ 694931 w 2331218"/>
                <a:gd name="connsiteY8" fmla="*/ 603265 h 1210827"/>
                <a:gd name="connsiteX9" fmla="*/ 1408256 w 2331218"/>
                <a:gd name="connsiteY9" fmla="*/ 625716 h 1210827"/>
                <a:gd name="connsiteX10" fmla="*/ 1416818 w 2331218"/>
                <a:gd name="connsiteY10" fmla="*/ 1135464 h 1210827"/>
                <a:gd name="connsiteX11" fmla="*/ 2311121 w 2331218"/>
                <a:gd name="connsiteY11" fmla="*/ 1150537 h 1210827"/>
                <a:gd name="connsiteX12" fmla="*/ 2331218 w 2331218"/>
                <a:gd name="connsiteY12" fmla="*/ 678264 h 1210827"/>
                <a:gd name="connsiteX13" fmla="*/ 2301073 w 2331218"/>
                <a:gd name="connsiteY13" fmla="*/ 437104 h 1210827"/>
                <a:gd name="connsiteX14" fmla="*/ 2316145 w 2331218"/>
                <a:gd name="connsiteY14" fmla="*/ 105508 h 1210827"/>
                <a:gd name="connsiteX15" fmla="*/ 1110343 w 2331218"/>
                <a:gd name="connsiteY15" fmla="*/ 65315 h 1210827"/>
                <a:gd name="connsiteX16" fmla="*/ 979714 w 2331218"/>
                <a:gd name="connsiteY16" fmla="*/ 60290 h 1210827"/>
                <a:gd name="connsiteX17" fmla="*/ 95459 w 2331218"/>
                <a:gd name="connsiteY17" fmla="*/ 0 h 1210827"/>
                <a:gd name="connsiteX18" fmla="*/ 85411 w 2331218"/>
                <a:gd name="connsiteY18" fmla="*/ 381838 h 1210827"/>
                <a:gd name="connsiteX19" fmla="*/ 0 w 2331218"/>
                <a:gd name="connsiteY19" fmla="*/ 959618 h 1210827"/>
                <a:gd name="connsiteX0" fmla="*/ 0 w 2331218"/>
                <a:gd name="connsiteY0" fmla="*/ 959618 h 1210827"/>
                <a:gd name="connsiteX1" fmla="*/ 311499 w 2331218"/>
                <a:gd name="connsiteY1" fmla="*/ 1014884 h 1210827"/>
                <a:gd name="connsiteX2" fmla="*/ 527539 w 2331218"/>
                <a:gd name="connsiteY2" fmla="*/ 1014884 h 1210827"/>
                <a:gd name="connsiteX3" fmla="*/ 532563 w 2331218"/>
                <a:gd name="connsiteY3" fmla="*/ 1210827 h 1210827"/>
                <a:gd name="connsiteX4" fmla="*/ 582804 w 2331218"/>
                <a:gd name="connsiteY4" fmla="*/ 1205802 h 1210827"/>
                <a:gd name="connsiteX5" fmla="*/ 607925 w 2331218"/>
                <a:gd name="connsiteY5" fmla="*/ 1200778 h 1210827"/>
                <a:gd name="connsiteX6" fmla="*/ 698360 w 2331218"/>
                <a:gd name="connsiteY6" fmla="*/ 1200778 h 1210827"/>
                <a:gd name="connsiteX7" fmla="*/ 698360 w 2331218"/>
                <a:gd name="connsiteY7" fmla="*/ 1165609 h 1210827"/>
                <a:gd name="connsiteX8" fmla="*/ 694931 w 2331218"/>
                <a:gd name="connsiteY8" fmla="*/ 603265 h 1210827"/>
                <a:gd name="connsiteX9" fmla="*/ 1408256 w 2331218"/>
                <a:gd name="connsiteY9" fmla="*/ 625716 h 1210827"/>
                <a:gd name="connsiteX10" fmla="*/ 1416818 w 2331218"/>
                <a:gd name="connsiteY10" fmla="*/ 1135464 h 1210827"/>
                <a:gd name="connsiteX11" fmla="*/ 2311121 w 2331218"/>
                <a:gd name="connsiteY11" fmla="*/ 1150537 h 1210827"/>
                <a:gd name="connsiteX12" fmla="*/ 2331218 w 2331218"/>
                <a:gd name="connsiteY12" fmla="*/ 678264 h 1210827"/>
                <a:gd name="connsiteX13" fmla="*/ 2301073 w 2331218"/>
                <a:gd name="connsiteY13" fmla="*/ 437104 h 1210827"/>
                <a:gd name="connsiteX14" fmla="*/ 2316145 w 2331218"/>
                <a:gd name="connsiteY14" fmla="*/ 105508 h 1210827"/>
                <a:gd name="connsiteX15" fmla="*/ 1110343 w 2331218"/>
                <a:gd name="connsiteY15" fmla="*/ 65315 h 1210827"/>
                <a:gd name="connsiteX16" fmla="*/ 979714 w 2331218"/>
                <a:gd name="connsiteY16" fmla="*/ 60290 h 1210827"/>
                <a:gd name="connsiteX17" fmla="*/ 95459 w 2331218"/>
                <a:gd name="connsiteY17" fmla="*/ 0 h 1210827"/>
                <a:gd name="connsiteX18" fmla="*/ 85411 w 2331218"/>
                <a:gd name="connsiteY18" fmla="*/ 381838 h 1210827"/>
                <a:gd name="connsiteX19" fmla="*/ 0 w 2331218"/>
                <a:gd name="connsiteY19" fmla="*/ 959618 h 1210827"/>
                <a:gd name="connsiteX0" fmla="*/ 0 w 2331218"/>
                <a:gd name="connsiteY0" fmla="*/ 959618 h 1210827"/>
                <a:gd name="connsiteX1" fmla="*/ 311499 w 2331218"/>
                <a:gd name="connsiteY1" fmla="*/ 1014884 h 1210827"/>
                <a:gd name="connsiteX2" fmla="*/ 527539 w 2331218"/>
                <a:gd name="connsiteY2" fmla="*/ 1014884 h 1210827"/>
                <a:gd name="connsiteX3" fmla="*/ 532563 w 2331218"/>
                <a:gd name="connsiteY3" fmla="*/ 1210827 h 1210827"/>
                <a:gd name="connsiteX4" fmla="*/ 582804 w 2331218"/>
                <a:gd name="connsiteY4" fmla="*/ 1205802 h 1210827"/>
                <a:gd name="connsiteX5" fmla="*/ 607925 w 2331218"/>
                <a:gd name="connsiteY5" fmla="*/ 1200778 h 1210827"/>
                <a:gd name="connsiteX6" fmla="*/ 698360 w 2331218"/>
                <a:gd name="connsiteY6" fmla="*/ 1200778 h 1210827"/>
                <a:gd name="connsiteX7" fmla="*/ 698360 w 2331218"/>
                <a:gd name="connsiteY7" fmla="*/ 1165609 h 1210827"/>
                <a:gd name="connsiteX8" fmla="*/ 694931 w 2331218"/>
                <a:gd name="connsiteY8" fmla="*/ 603265 h 1210827"/>
                <a:gd name="connsiteX9" fmla="*/ 1408256 w 2331218"/>
                <a:gd name="connsiteY9" fmla="*/ 625716 h 1210827"/>
                <a:gd name="connsiteX10" fmla="*/ 1416818 w 2331218"/>
                <a:gd name="connsiteY10" fmla="*/ 1135464 h 1210827"/>
                <a:gd name="connsiteX11" fmla="*/ 2311121 w 2331218"/>
                <a:gd name="connsiteY11" fmla="*/ 1150537 h 1210827"/>
                <a:gd name="connsiteX12" fmla="*/ 2331218 w 2331218"/>
                <a:gd name="connsiteY12" fmla="*/ 678264 h 1210827"/>
                <a:gd name="connsiteX13" fmla="*/ 2301073 w 2331218"/>
                <a:gd name="connsiteY13" fmla="*/ 437104 h 1210827"/>
                <a:gd name="connsiteX14" fmla="*/ 2316145 w 2331218"/>
                <a:gd name="connsiteY14" fmla="*/ 105508 h 1210827"/>
                <a:gd name="connsiteX15" fmla="*/ 1110343 w 2331218"/>
                <a:gd name="connsiteY15" fmla="*/ 65315 h 1210827"/>
                <a:gd name="connsiteX16" fmla="*/ 979714 w 2331218"/>
                <a:gd name="connsiteY16" fmla="*/ 60290 h 1210827"/>
                <a:gd name="connsiteX17" fmla="*/ 95459 w 2331218"/>
                <a:gd name="connsiteY17" fmla="*/ 0 h 1210827"/>
                <a:gd name="connsiteX18" fmla="*/ 85411 w 2331218"/>
                <a:gd name="connsiteY18" fmla="*/ 381838 h 1210827"/>
                <a:gd name="connsiteX19" fmla="*/ 0 w 2331218"/>
                <a:gd name="connsiteY19" fmla="*/ 959618 h 1210827"/>
                <a:gd name="connsiteX0" fmla="*/ 0 w 2331218"/>
                <a:gd name="connsiteY0" fmla="*/ 959618 h 1210827"/>
                <a:gd name="connsiteX1" fmla="*/ 311499 w 2331218"/>
                <a:gd name="connsiteY1" fmla="*/ 1014884 h 1210827"/>
                <a:gd name="connsiteX2" fmla="*/ 527539 w 2331218"/>
                <a:gd name="connsiteY2" fmla="*/ 1014884 h 1210827"/>
                <a:gd name="connsiteX3" fmla="*/ 532563 w 2331218"/>
                <a:gd name="connsiteY3" fmla="*/ 1210827 h 1210827"/>
                <a:gd name="connsiteX4" fmla="*/ 582804 w 2331218"/>
                <a:gd name="connsiteY4" fmla="*/ 1205802 h 1210827"/>
                <a:gd name="connsiteX5" fmla="*/ 607925 w 2331218"/>
                <a:gd name="connsiteY5" fmla="*/ 1200778 h 1210827"/>
                <a:gd name="connsiteX6" fmla="*/ 698360 w 2331218"/>
                <a:gd name="connsiteY6" fmla="*/ 1200778 h 1210827"/>
                <a:gd name="connsiteX7" fmla="*/ 698360 w 2331218"/>
                <a:gd name="connsiteY7" fmla="*/ 1165609 h 1210827"/>
                <a:gd name="connsiteX8" fmla="*/ 694931 w 2331218"/>
                <a:gd name="connsiteY8" fmla="*/ 603265 h 1210827"/>
                <a:gd name="connsiteX9" fmla="*/ 1408256 w 2331218"/>
                <a:gd name="connsiteY9" fmla="*/ 625716 h 1210827"/>
                <a:gd name="connsiteX10" fmla="*/ 1416818 w 2331218"/>
                <a:gd name="connsiteY10" fmla="*/ 1135464 h 1210827"/>
                <a:gd name="connsiteX11" fmla="*/ 2311121 w 2331218"/>
                <a:gd name="connsiteY11" fmla="*/ 1150537 h 1210827"/>
                <a:gd name="connsiteX12" fmla="*/ 2331218 w 2331218"/>
                <a:gd name="connsiteY12" fmla="*/ 678264 h 1210827"/>
                <a:gd name="connsiteX13" fmla="*/ 2301073 w 2331218"/>
                <a:gd name="connsiteY13" fmla="*/ 437104 h 1210827"/>
                <a:gd name="connsiteX14" fmla="*/ 2316145 w 2331218"/>
                <a:gd name="connsiteY14" fmla="*/ 105508 h 1210827"/>
                <a:gd name="connsiteX15" fmla="*/ 1110343 w 2331218"/>
                <a:gd name="connsiteY15" fmla="*/ 65315 h 1210827"/>
                <a:gd name="connsiteX16" fmla="*/ 979714 w 2331218"/>
                <a:gd name="connsiteY16" fmla="*/ 60290 h 1210827"/>
                <a:gd name="connsiteX17" fmla="*/ 95459 w 2331218"/>
                <a:gd name="connsiteY17" fmla="*/ 0 h 1210827"/>
                <a:gd name="connsiteX18" fmla="*/ 85411 w 2331218"/>
                <a:gd name="connsiteY18" fmla="*/ 381838 h 1210827"/>
                <a:gd name="connsiteX19" fmla="*/ 0 w 2331218"/>
                <a:gd name="connsiteY19" fmla="*/ 959618 h 1210827"/>
                <a:gd name="connsiteX0" fmla="*/ 0 w 2331218"/>
                <a:gd name="connsiteY0" fmla="*/ 959618 h 1210827"/>
                <a:gd name="connsiteX1" fmla="*/ 311499 w 2331218"/>
                <a:gd name="connsiteY1" fmla="*/ 1014884 h 1210827"/>
                <a:gd name="connsiteX2" fmla="*/ 527539 w 2331218"/>
                <a:gd name="connsiteY2" fmla="*/ 1014884 h 1210827"/>
                <a:gd name="connsiteX3" fmla="*/ 532563 w 2331218"/>
                <a:gd name="connsiteY3" fmla="*/ 1210827 h 1210827"/>
                <a:gd name="connsiteX4" fmla="*/ 582804 w 2331218"/>
                <a:gd name="connsiteY4" fmla="*/ 1205802 h 1210827"/>
                <a:gd name="connsiteX5" fmla="*/ 607925 w 2331218"/>
                <a:gd name="connsiteY5" fmla="*/ 1200778 h 1210827"/>
                <a:gd name="connsiteX6" fmla="*/ 698360 w 2331218"/>
                <a:gd name="connsiteY6" fmla="*/ 1200778 h 1210827"/>
                <a:gd name="connsiteX7" fmla="*/ 698360 w 2331218"/>
                <a:gd name="connsiteY7" fmla="*/ 1165609 h 1210827"/>
                <a:gd name="connsiteX8" fmla="*/ 694931 w 2331218"/>
                <a:gd name="connsiteY8" fmla="*/ 603265 h 1210827"/>
                <a:gd name="connsiteX9" fmla="*/ 1408256 w 2331218"/>
                <a:gd name="connsiteY9" fmla="*/ 625716 h 1210827"/>
                <a:gd name="connsiteX10" fmla="*/ 1416818 w 2331218"/>
                <a:gd name="connsiteY10" fmla="*/ 1135464 h 1210827"/>
                <a:gd name="connsiteX11" fmla="*/ 2311121 w 2331218"/>
                <a:gd name="connsiteY11" fmla="*/ 1150537 h 1210827"/>
                <a:gd name="connsiteX12" fmla="*/ 2331218 w 2331218"/>
                <a:gd name="connsiteY12" fmla="*/ 678264 h 1210827"/>
                <a:gd name="connsiteX13" fmla="*/ 2301073 w 2331218"/>
                <a:gd name="connsiteY13" fmla="*/ 437104 h 1210827"/>
                <a:gd name="connsiteX14" fmla="*/ 2316145 w 2331218"/>
                <a:gd name="connsiteY14" fmla="*/ 105508 h 1210827"/>
                <a:gd name="connsiteX15" fmla="*/ 1110343 w 2331218"/>
                <a:gd name="connsiteY15" fmla="*/ 65315 h 1210827"/>
                <a:gd name="connsiteX16" fmla="*/ 979714 w 2331218"/>
                <a:gd name="connsiteY16" fmla="*/ 60290 h 1210827"/>
                <a:gd name="connsiteX17" fmla="*/ 95459 w 2331218"/>
                <a:gd name="connsiteY17" fmla="*/ 0 h 1210827"/>
                <a:gd name="connsiteX18" fmla="*/ 85411 w 2331218"/>
                <a:gd name="connsiteY18" fmla="*/ 381838 h 1210827"/>
                <a:gd name="connsiteX19" fmla="*/ 0 w 2331218"/>
                <a:gd name="connsiteY19" fmla="*/ 959618 h 1210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31218" h="1210827">
                  <a:moveTo>
                    <a:pt x="0" y="959618"/>
                  </a:moveTo>
                  <a:lnTo>
                    <a:pt x="311499" y="1014884"/>
                  </a:lnTo>
                  <a:lnTo>
                    <a:pt x="527539" y="1014884"/>
                  </a:lnTo>
                  <a:lnTo>
                    <a:pt x="532563" y="1210827"/>
                  </a:lnTo>
                  <a:cubicBezTo>
                    <a:pt x="549310" y="1209152"/>
                    <a:pt x="566169" y="1208361"/>
                    <a:pt x="582804" y="1205802"/>
                  </a:cubicBezTo>
                  <a:cubicBezTo>
                    <a:pt x="622341" y="1199719"/>
                    <a:pt x="579119" y="1200778"/>
                    <a:pt x="607925" y="1200778"/>
                  </a:cubicBezTo>
                  <a:lnTo>
                    <a:pt x="698360" y="1200778"/>
                  </a:lnTo>
                  <a:lnTo>
                    <a:pt x="698360" y="1165609"/>
                  </a:lnTo>
                  <a:cubicBezTo>
                    <a:pt x="717944" y="1150142"/>
                    <a:pt x="700952" y="611414"/>
                    <a:pt x="694931" y="603265"/>
                  </a:cubicBezTo>
                  <a:cubicBezTo>
                    <a:pt x="701683" y="612691"/>
                    <a:pt x="1379388" y="639472"/>
                    <a:pt x="1408256" y="625716"/>
                  </a:cubicBezTo>
                  <a:cubicBezTo>
                    <a:pt x="1418836" y="626597"/>
                    <a:pt x="1424778" y="1143644"/>
                    <a:pt x="1416818" y="1135464"/>
                  </a:cubicBezTo>
                  <a:cubicBezTo>
                    <a:pt x="1407161" y="1125540"/>
                    <a:pt x="2013020" y="1145513"/>
                    <a:pt x="2311121" y="1150537"/>
                  </a:cubicBezTo>
                  <a:lnTo>
                    <a:pt x="2331218" y="678264"/>
                  </a:lnTo>
                  <a:lnTo>
                    <a:pt x="2301073" y="437104"/>
                  </a:lnTo>
                  <a:lnTo>
                    <a:pt x="2316145" y="105508"/>
                  </a:lnTo>
                  <a:lnTo>
                    <a:pt x="1110343" y="65315"/>
                  </a:lnTo>
                  <a:lnTo>
                    <a:pt x="979714" y="60290"/>
                  </a:lnTo>
                  <a:lnTo>
                    <a:pt x="95459" y="0"/>
                  </a:lnTo>
                  <a:lnTo>
                    <a:pt x="85411" y="381838"/>
                  </a:lnTo>
                  <a:lnTo>
                    <a:pt x="0" y="959618"/>
                  </a:lnTo>
                  <a:close/>
                </a:path>
              </a:pathLst>
            </a:custGeom>
            <a:solidFill>
              <a:srgbClr val="FF0000">
                <a:alpha val="9020"/>
              </a:srgbClr>
            </a:solidFill>
            <a:ln w="127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CH"/>
            </a:p>
          </p:txBody>
        </p:sp>
        <p:sp>
          <p:nvSpPr>
            <p:cNvPr id="9" name="Freihandform 8"/>
            <p:cNvSpPr/>
            <p:nvPr/>
          </p:nvSpPr>
          <p:spPr>
            <a:xfrm>
              <a:off x="521479" y="4831283"/>
              <a:ext cx="2482215" cy="1581785"/>
            </a:xfrm>
            <a:custGeom>
              <a:avLst/>
              <a:gdLst>
                <a:gd name="connsiteX0" fmla="*/ 0 w 2482343"/>
                <a:gd name="connsiteY0" fmla="*/ 1581968 h 1581968"/>
                <a:gd name="connsiteX1" fmla="*/ 56098 w 2482343"/>
                <a:gd name="connsiteY1" fmla="*/ 642323 h 1581968"/>
                <a:gd name="connsiteX2" fmla="*/ 157075 w 2482343"/>
                <a:gd name="connsiteY2" fmla="*/ 30854 h 1581968"/>
                <a:gd name="connsiteX3" fmla="*/ 173904 w 2482343"/>
                <a:gd name="connsiteY3" fmla="*/ 0 h 1581968"/>
                <a:gd name="connsiteX4" fmla="*/ 482444 w 2482343"/>
                <a:gd name="connsiteY4" fmla="*/ 72927 h 1581968"/>
                <a:gd name="connsiteX5" fmla="*/ 687202 w 2482343"/>
                <a:gd name="connsiteY5" fmla="*/ 78537 h 1581968"/>
                <a:gd name="connsiteX6" fmla="*/ 687202 w 2482343"/>
                <a:gd name="connsiteY6" fmla="*/ 255246 h 1581968"/>
                <a:gd name="connsiteX7" fmla="*/ 877936 w 2482343"/>
                <a:gd name="connsiteY7" fmla="*/ 249636 h 1581968"/>
                <a:gd name="connsiteX8" fmla="*/ 891960 w 2482343"/>
                <a:gd name="connsiteY8" fmla="*/ 204758 h 1581968"/>
                <a:gd name="connsiteX9" fmla="*/ 1621237 w 2482343"/>
                <a:gd name="connsiteY9" fmla="*/ 193538 h 1581968"/>
                <a:gd name="connsiteX10" fmla="*/ 2482343 w 2482343"/>
                <a:gd name="connsiteY10" fmla="*/ 201953 h 1581968"/>
                <a:gd name="connsiteX11" fmla="*/ 2471124 w 2482343"/>
                <a:gd name="connsiteY11" fmla="*/ 1410868 h 1581968"/>
                <a:gd name="connsiteX12" fmla="*/ 737691 w 2482343"/>
                <a:gd name="connsiteY12" fmla="*/ 1399649 h 1581968"/>
                <a:gd name="connsiteX13" fmla="*/ 734886 w 2482343"/>
                <a:gd name="connsiteY13" fmla="*/ 1562333 h 1581968"/>
                <a:gd name="connsiteX14" fmla="*/ 0 w 2482343"/>
                <a:gd name="connsiteY14" fmla="*/ 1581968 h 1581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82343" h="1581968">
                  <a:moveTo>
                    <a:pt x="0" y="1581968"/>
                  </a:moveTo>
                  <a:lnTo>
                    <a:pt x="56098" y="642323"/>
                  </a:lnTo>
                  <a:lnTo>
                    <a:pt x="157075" y="30854"/>
                  </a:lnTo>
                  <a:lnTo>
                    <a:pt x="173904" y="0"/>
                  </a:lnTo>
                  <a:lnTo>
                    <a:pt x="482444" y="72927"/>
                  </a:lnTo>
                  <a:lnTo>
                    <a:pt x="687202" y="78537"/>
                  </a:lnTo>
                  <a:lnTo>
                    <a:pt x="687202" y="255246"/>
                  </a:lnTo>
                  <a:lnTo>
                    <a:pt x="877936" y="249636"/>
                  </a:lnTo>
                  <a:lnTo>
                    <a:pt x="891960" y="204758"/>
                  </a:lnTo>
                  <a:lnTo>
                    <a:pt x="1621237" y="193538"/>
                  </a:lnTo>
                  <a:lnTo>
                    <a:pt x="2482343" y="201953"/>
                  </a:lnTo>
                  <a:lnTo>
                    <a:pt x="2471124" y="1410868"/>
                  </a:lnTo>
                  <a:lnTo>
                    <a:pt x="737691" y="1399649"/>
                  </a:lnTo>
                  <a:lnTo>
                    <a:pt x="734886" y="1562333"/>
                  </a:lnTo>
                  <a:lnTo>
                    <a:pt x="0" y="1581968"/>
                  </a:lnTo>
                  <a:close/>
                </a:path>
              </a:pathLst>
            </a:custGeom>
            <a:solidFill>
              <a:srgbClr val="006600">
                <a:alpha val="9020"/>
              </a:srgbClr>
            </a:solidFill>
            <a:ln w="12700">
              <a:solidFill>
                <a:srgbClr val="0066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CH"/>
            </a:p>
          </p:txBody>
        </p:sp>
      </p:grpSp>
      <p:sp>
        <p:nvSpPr>
          <p:cNvPr id="13" name="Rechteckige Legende 12"/>
          <p:cNvSpPr/>
          <p:nvPr/>
        </p:nvSpPr>
        <p:spPr>
          <a:xfrm>
            <a:off x="321166" y="2159449"/>
            <a:ext cx="3386737" cy="1485575"/>
          </a:xfrm>
          <a:prstGeom prst="wedgeRectCallout">
            <a:avLst>
              <a:gd name="adj1" fmla="val -20440"/>
              <a:gd name="adj2" fmla="val 192781"/>
            </a:avLst>
          </a:prstGeom>
          <a:solidFill>
            <a:srgbClr val="006600">
              <a:alpha val="6000"/>
            </a:srgbClr>
          </a:solidFill>
          <a:ln w="127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36000" rIns="36000" bIns="36000" numCol="1" spcCol="0" rtlCol="0" fromWordArt="0" anchor="t" anchorCtr="0" forceAA="0" compatLnSpc="1">
            <a:prstTxWarp prst="textNoShape">
              <a:avLst/>
            </a:prstTxWarp>
            <a:noAutofit/>
          </a:bodyPr>
          <a:lstStyle/>
          <a:p>
            <a:pPr algn="l">
              <a:spcBef>
                <a:spcPts val="300"/>
              </a:spcBef>
              <a:spcAft>
                <a:spcPts val="0"/>
              </a:spcAft>
            </a:pPr>
            <a:r>
              <a:rPr lang="de-CH" sz="1800" b="1"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Verwaltungsliegenschaften-Teil</a:t>
            </a:r>
            <a:endParaRPr lang="de-CH" sz="28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7" name="Text Box 6"/>
          <p:cNvSpPr txBox="1">
            <a:spLocks noChangeArrowheads="1"/>
          </p:cNvSpPr>
          <p:nvPr/>
        </p:nvSpPr>
        <p:spPr bwMode="auto">
          <a:xfrm>
            <a:off x="609600" y="914865"/>
            <a:ext cx="792284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ts val="0"/>
              </a:spcBef>
              <a:spcAft>
                <a:spcPts val="400"/>
              </a:spcAft>
            </a:pPr>
            <a:r>
              <a:rPr lang="de-DE" altLang="de-DE" b="1" dirty="0" smtClean="0">
                <a:solidFill>
                  <a:schemeClr val="bg1"/>
                </a:solidFill>
              </a:rPr>
              <a:t>Sanierungsstrategie </a:t>
            </a:r>
            <a:r>
              <a:rPr lang="de-DE" altLang="de-DE" b="1" dirty="0" err="1" smtClean="0">
                <a:solidFill>
                  <a:schemeClr val="bg1"/>
                </a:solidFill>
              </a:rPr>
              <a:t>Stadthausgeviert</a:t>
            </a:r>
            <a:r>
              <a:rPr lang="de-DE" altLang="de-DE" b="1" dirty="0" smtClean="0">
                <a:solidFill>
                  <a:schemeClr val="bg1"/>
                </a:solidFill>
              </a:rPr>
              <a:t/>
            </a:r>
            <a:br>
              <a:rPr lang="de-DE" altLang="de-DE" b="1" dirty="0" smtClean="0">
                <a:solidFill>
                  <a:schemeClr val="bg1"/>
                </a:solidFill>
              </a:rPr>
            </a:br>
            <a:r>
              <a:rPr lang="de-DE" altLang="de-DE" dirty="0" smtClean="0">
                <a:solidFill>
                  <a:schemeClr val="bg1"/>
                </a:solidFill>
              </a:rPr>
              <a:t>Nutzung im Verwaltungsliegenschaften-Teil</a:t>
            </a:r>
            <a:endParaRPr lang="de-DE" altLang="de-DE" dirty="0">
              <a:solidFill>
                <a:schemeClr val="bg1"/>
              </a:solidFill>
            </a:endParaRPr>
          </a:p>
        </p:txBody>
      </p:sp>
      <p:sp>
        <p:nvSpPr>
          <p:cNvPr id="25" name="Text Box 5"/>
          <p:cNvSpPr txBox="1">
            <a:spLocks noChangeArrowheads="1"/>
          </p:cNvSpPr>
          <p:nvPr/>
        </p:nvSpPr>
        <p:spPr bwMode="auto">
          <a:xfrm>
            <a:off x="395536" y="2562670"/>
            <a:ext cx="3240360" cy="2154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0" tIns="0" rIns="0" bIns="0">
            <a:spAutoFit/>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indent="0" eaLnBrk="1" hangingPunct="1">
              <a:spcBef>
                <a:spcPts val="600"/>
              </a:spcBef>
              <a:spcAft>
                <a:spcPts val="600"/>
              </a:spcAft>
              <a:defRPr/>
            </a:pPr>
            <a:r>
              <a:rPr lang="de-CH" altLang="de-DE" sz="1400" dirty="0" smtClean="0">
                <a:latin typeface="Arial Narrow" panose="020B0606020202030204" pitchFamily="34" charset="0"/>
                <a:sym typeface="Wingdings 3" panose="05040102010807070707" pitchFamily="18" charset="2"/>
              </a:rPr>
              <a:t></a:t>
            </a:r>
            <a:r>
              <a:rPr lang="de-CH" altLang="de-DE" sz="1400" b="1" dirty="0" smtClean="0">
                <a:latin typeface="Arial Narrow" panose="020B0606020202030204" pitchFamily="34" charset="0"/>
                <a:sym typeface="Wingdings 3" panose="05040102010807070707" pitchFamily="18" charset="2"/>
              </a:rPr>
              <a:t> weiterhin Verwaltungsnutzung</a:t>
            </a:r>
            <a:endParaRPr lang="de-CH" altLang="de-DE" sz="1400" dirty="0" smtClean="0">
              <a:latin typeface="Arial Narrow" panose="020B0606020202030204" pitchFamily="34" charset="0"/>
            </a:endParaRPr>
          </a:p>
        </p:txBody>
      </p:sp>
      <p:sp>
        <p:nvSpPr>
          <p:cNvPr id="26" name="Text Box 5"/>
          <p:cNvSpPr txBox="1">
            <a:spLocks noChangeArrowheads="1"/>
          </p:cNvSpPr>
          <p:nvPr/>
        </p:nvSpPr>
        <p:spPr bwMode="auto">
          <a:xfrm>
            <a:off x="395536" y="2799664"/>
            <a:ext cx="3312367" cy="6463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0" tIns="0" rIns="0" bIns="0">
            <a:spAutoFit/>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indent="0" eaLnBrk="1" hangingPunct="1">
              <a:spcBef>
                <a:spcPts val="600"/>
              </a:spcBef>
              <a:spcAft>
                <a:spcPts val="600"/>
              </a:spcAft>
              <a:tabLst>
                <a:tab pos="990600" algn="l"/>
                <a:tab pos="1258888" algn="l"/>
              </a:tabLst>
              <a:defRPr/>
            </a:pPr>
            <a:r>
              <a:rPr lang="de-CH" altLang="de-DE" sz="1400" dirty="0" smtClean="0">
                <a:latin typeface="Arial Narrow" panose="020B0606020202030204" pitchFamily="34" charset="0"/>
                <a:sym typeface="Wingdings 3" panose="05040102010807070707" pitchFamily="18" charset="2"/>
              </a:rPr>
              <a:t> </a:t>
            </a:r>
            <a:r>
              <a:rPr lang="de-CH" altLang="de-DE" sz="1400" b="1" dirty="0" smtClean="0">
                <a:latin typeface="Arial Narrow" panose="020B0606020202030204" pitchFamily="34" charset="0"/>
                <a:sym typeface="Wingdings 3" panose="05040102010807070707" pitchFamily="18" charset="2"/>
              </a:rPr>
              <a:t>ohne oder mit Verwaltungsneubau</a:t>
            </a:r>
            <a:br>
              <a:rPr lang="de-CH" altLang="de-DE" sz="1400" b="1" dirty="0" smtClean="0">
                <a:latin typeface="Arial Narrow" panose="020B0606020202030204" pitchFamily="34" charset="0"/>
                <a:sym typeface="Wingdings 3" panose="05040102010807070707" pitchFamily="18" charset="2"/>
              </a:rPr>
            </a:br>
            <a:r>
              <a:rPr lang="de-CH" altLang="de-DE" sz="1400" b="1" dirty="0" smtClean="0">
                <a:latin typeface="Arial Narrow" panose="020B0606020202030204" pitchFamily="34" charset="0"/>
                <a:sym typeface="Wingdings 3" panose="05040102010807070707" pitchFamily="18" charset="2"/>
              </a:rPr>
              <a:t>	  	</a:t>
            </a:r>
            <a:r>
              <a:rPr lang="de-CH" altLang="de-DE" sz="1400" dirty="0" smtClean="0">
                <a:latin typeface="Arial Narrow" panose="020B0606020202030204" pitchFamily="34" charset="0"/>
                <a:sym typeface="Wingdings 3" panose="05040102010807070707" pitchFamily="18" charset="2"/>
              </a:rPr>
              <a:t>ermöglicht Zusammenzug</a:t>
            </a:r>
            <a:br>
              <a:rPr lang="de-CH" altLang="de-DE" sz="1400" dirty="0" smtClean="0">
                <a:latin typeface="Arial Narrow" panose="020B0606020202030204" pitchFamily="34" charset="0"/>
                <a:sym typeface="Wingdings 3" panose="05040102010807070707" pitchFamily="18" charset="2"/>
              </a:rPr>
            </a:br>
            <a:r>
              <a:rPr lang="de-CH" altLang="de-DE" sz="1400" dirty="0" smtClean="0">
                <a:latin typeface="Arial Narrow" panose="020B0606020202030204" pitchFamily="34" charset="0"/>
                <a:sym typeface="Wingdings 3" panose="05040102010807070707" pitchFamily="18" charset="2"/>
              </a:rPr>
              <a:t>		publikumsnaher Abteilungen</a:t>
            </a:r>
            <a:endParaRPr lang="de-CH" altLang="de-DE" sz="1400" dirty="0" smtClean="0">
              <a:latin typeface="Arial Narrow" panose="020B0606020202030204" pitchFamily="34" charset="0"/>
            </a:endParaRPr>
          </a:p>
        </p:txBody>
      </p:sp>
      <p:sp>
        <p:nvSpPr>
          <p:cNvPr id="31" name="Text Box 5"/>
          <p:cNvSpPr txBox="1">
            <a:spLocks noChangeArrowheads="1"/>
          </p:cNvSpPr>
          <p:nvPr/>
        </p:nvSpPr>
        <p:spPr bwMode="auto">
          <a:xfrm>
            <a:off x="4139952" y="6363781"/>
            <a:ext cx="3240360" cy="1231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0" tIns="0" rIns="0" bIns="0">
            <a:spAutoFit/>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indent="0" eaLnBrk="1" hangingPunct="1">
              <a:spcBef>
                <a:spcPts val="600"/>
              </a:spcBef>
              <a:spcAft>
                <a:spcPts val="600"/>
              </a:spcAft>
              <a:tabLst>
                <a:tab pos="176213" algn="l"/>
              </a:tabLst>
              <a:defRPr/>
            </a:pPr>
            <a:r>
              <a:rPr lang="de-CH" altLang="de-DE" sz="800" dirty="0" smtClean="0">
                <a:latin typeface="Arial Narrow" panose="020B0606020202030204" pitchFamily="34" charset="0"/>
                <a:sym typeface="Wingdings 3" panose="05040102010807070707" pitchFamily="18" charset="2"/>
              </a:rPr>
              <a:t>Symbolbilder</a:t>
            </a:r>
            <a:endParaRPr lang="de-CH" altLang="de-DE" sz="800" dirty="0" smtClean="0">
              <a:latin typeface="Arial Narrow" panose="020B0606020202030204" pitchFamily="34" charset="0"/>
            </a:endParaRPr>
          </a:p>
        </p:txBody>
      </p:sp>
      <p:pic>
        <p:nvPicPr>
          <p:cNvPr id="24" name="Picture 4" descr="http://www.stadt-schaffhausen.ch/fileadmin/HeadImages/Verwaltung/STSH_Website_V_Zivils_107C8.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8914" r="6923"/>
          <a:stretch/>
        </p:blipFill>
        <p:spPr bwMode="auto">
          <a:xfrm rot="21384206">
            <a:off x="4215364" y="2415904"/>
            <a:ext cx="4490829" cy="1852362"/>
          </a:xfrm>
          <a:prstGeom prst="rect">
            <a:avLst/>
          </a:prstGeom>
          <a:ln w="6350">
            <a:solidFill>
              <a:schemeClr val="tx1"/>
            </a:solidFill>
          </a:ln>
          <a:effectLst>
            <a:outerShdw blurRad="114300" sx="101000" sy="101000" algn="tl" rotWithShape="0">
              <a:srgbClr val="000000">
                <a:alpha val="61000"/>
              </a:srgbClr>
            </a:outerShdw>
          </a:effectLst>
          <a:extLst>
            <a:ext uri="{909E8E84-426E-40DD-AFC4-6F175D3DCCD1}">
              <a14:hiddenFill xmlns:a14="http://schemas.microsoft.com/office/drawing/2010/main">
                <a:solidFill>
                  <a:srgbClr val="FFFFFF"/>
                </a:solidFill>
              </a14:hiddenFill>
            </a:ext>
          </a:extLst>
        </p:spPr>
      </p:pic>
      <p:pic>
        <p:nvPicPr>
          <p:cNvPr id="3074" name="Picture 2" descr="http://www.stadt-schaffhausen.ch/fileadmin/HeadImages/Diverses/STSH_Website_Praevent_10367.jpg"/>
          <p:cNvPicPr>
            <a:picLocks noChangeAspect="1" noChangeArrowheads="1"/>
          </p:cNvPicPr>
          <p:nvPr/>
        </p:nvPicPr>
        <p:blipFill rotWithShape="1">
          <a:blip r:embed="rId6">
            <a:extLst>
              <a:ext uri="{28A0092B-C50C-407E-A947-70E740481C1C}">
                <a14:useLocalDpi xmlns:a14="http://schemas.microsoft.com/office/drawing/2010/main" val="0"/>
              </a:ext>
            </a:extLst>
          </a:blip>
          <a:srcRect l="6666" r="10666"/>
          <a:stretch/>
        </p:blipFill>
        <p:spPr bwMode="auto">
          <a:xfrm rot="178314">
            <a:off x="4337455" y="2403043"/>
            <a:ext cx="4464496" cy="1652083"/>
          </a:xfrm>
          <a:prstGeom prst="rect">
            <a:avLst/>
          </a:prstGeom>
          <a:ln w="6350">
            <a:solidFill>
              <a:schemeClr val="tx1"/>
            </a:solidFill>
          </a:ln>
          <a:effectLst>
            <a:outerShdw blurRad="114300" sx="101000" sy="101000" algn="tl" rotWithShape="0">
              <a:srgbClr val="000000">
                <a:alpha val="61000"/>
              </a:srgbClr>
            </a:outerShdw>
          </a:effectLst>
          <a:extLst>
            <a:ext uri="{909E8E84-426E-40DD-AFC4-6F175D3DCCD1}">
              <a14:hiddenFill xmlns:a14="http://schemas.microsoft.com/office/drawing/2010/main">
                <a:solidFill>
                  <a:srgbClr val="FFFFFF"/>
                </a:solidFill>
              </a14:hiddenFill>
            </a:ext>
          </a:extLst>
        </p:spPr>
      </p:pic>
      <p:sp>
        <p:nvSpPr>
          <p:cNvPr id="16" name="Textfeld 15"/>
          <p:cNvSpPr txBox="1"/>
          <p:nvPr/>
        </p:nvSpPr>
        <p:spPr>
          <a:xfrm>
            <a:off x="7164288" y="476672"/>
            <a:ext cx="1677488" cy="234286"/>
          </a:xfrm>
          <a:prstGeom prst="rect">
            <a:avLst/>
          </a:prstGeom>
          <a:noFill/>
          <a:ln>
            <a:noFill/>
          </a:ln>
        </p:spPr>
        <p:txBody>
          <a:bodyPr wrap="square" lIns="36000" tIns="36000" rIns="0" bIns="36000" rtlCol="0">
            <a:spAutoFit/>
          </a:bodyPr>
          <a:lstStyle>
            <a:defPPr>
              <a:defRPr lang="de-DE"/>
            </a:defPPr>
            <a:lvl1pPr algn="r">
              <a:defRPr sz="1050">
                <a:solidFill>
                  <a:srgbClr val="0070C0"/>
                </a:solidFill>
              </a:defRPr>
            </a:lvl1pPr>
          </a:lstStyle>
          <a:p>
            <a:r>
              <a:rPr lang="de-CH" sz="1000" dirty="0">
                <a:sym typeface="Webdings" panose="05030102010509060703" pitchFamily="18" charset="2"/>
              </a:rPr>
              <a:t> </a:t>
            </a:r>
            <a:r>
              <a:rPr lang="de-CH" sz="1000" dirty="0" smtClean="0">
                <a:sym typeface="Webdings" panose="05030102010509060703" pitchFamily="18" charset="2"/>
              </a:rPr>
              <a:t>Daniel Preisig</a:t>
            </a:r>
            <a:endParaRPr lang="de-CH" sz="1000" dirty="0"/>
          </a:p>
        </p:txBody>
      </p:sp>
    </p:spTree>
    <p:extLst>
      <p:ext uri="{BB962C8B-B14F-4D97-AF65-F5344CB8AC3E}">
        <p14:creationId xmlns:p14="http://schemas.microsoft.com/office/powerpoint/2010/main" val="3260213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6"/>
                                        </p:tgtEl>
                                        <p:attrNameLst>
                                          <p:attrName>style.visibility</p:attrName>
                                        </p:attrNameLst>
                                      </p:cBhvr>
                                      <p:to>
                                        <p:strVal val="visible"/>
                                      </p:to>
                                    </p:set>
                                    <p:animEffect transition="in" filter="fade">
                                      <p:cBhvr>
                                        <p:cTn id="12" dur="500"/>
                                        <p:tgtEl>
                                          <p:spTgt spid="307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074"/>
                                        </p:tgtEl>
                                        <p:attrNameLst>
                                          <p:attrName>style.visibility</p:attrName>
                                        </p:attrNameLst>
                                      </p:cBhvr>
                                      <p:to>
                                        <p:strVal val="visible"/>
                                      </p:to>
                                    </p:set>
                                    <p:animEffect transition="in" filter="fade">
                                      <p:cBhvr>
                                        <p:cTn id="2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Lst>
  </p:timing>
</p:sld>
</file>

<file path=ppt/theme/theme1.xml><?xml version="1.0" encoding="utf-8"?>
<a:theme xmlns:a="http://schemas.openxmlformats.org/drawingml/2006/main" name="Design1">
  <a:themeElements>
    <a:clrScheme name="Leere Prä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eere Prä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altLang="de-DE"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altLang="de-DE"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Leere Prä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eere Prä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eere Prä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eere Prä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eere Prä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eere Prä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eere Prä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eere Prä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eere Prä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eere Prä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eere Prä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eere Prä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Design1" id="{9EC2F51B-5BAA-4CD6-B069-0987034A02D1}" vid="{8758931A-3C75-411D-9811-B79B94E9EB0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1012</Words>
  <Application>Microsoft Office PowerPoint</Application>
  <PresentationFormat>Bildschirmpräsentation (4:3)</PresentationFormat>
  <Paragraphs>314</Paragraphs>
  <Slides>24</Slides>
  <Notes>24</Notes>
  <HiddenSlides>0</HiddenSlides>
  <MMClips>0</MMClips>
  <ScaleCrop>false</ScaleCrop>
  <HeadingPairs>
    <vt:vector size="6" baseType="variant">
      <vt:variant>
        <vt:lpstr>Verwendete Schriftarten</vt:lpstr>
      </vt:variant>
      <vt:variant>
        <vt:i4>10</vt:i4>
      </vt:variant>
      <vt:variant>
        <vt:lpstr>Design</vt:lpstr>
      </vt:variant>
      <vt:variant>
        <vt:i4>1</vt:i4>
      </vt:variant>
      <vt:variant>
        <vt:lpstr>Folientitel</vt:lpstr>
      </vt:variant>
      <vt:variant>
        <vt:i4>24</vt:i4>
      </vt:variant>
    </vt:vector>
  </HeadingPairs>
  <TitlesOfParts>
    <vt:vector size="35" baseType="lpstr">
      <vt:lpstr>Arial Unicode MS</vt:lpstr>
      <vt:lpstr>ＭＳ Ｐゴシック</vt:lpstr>
      <vt:lpstr>Arial</vt:lpstr>
      <vt:lpstr>Arial Narrow</vt:lpstr>
      <vt:lpstr>Calibri</vt:lpstr>
      <vt:lpstr>Symbol</vt:lpstr>
      <vt:lpstr>Times New Roman</vt:lpstr>
      <vt:lpstr>Webdings</vt:lpstr>
      <vt:lpstr>Wingdings</vt:lpstr>
      <vt:lpstr>Wingdings 3</vt:lpstr>
      <vt:lpstr>Design1</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 ---</dc:creator>
  <cp:lastModifiedBy>Preisig Daniel</cp:lastModifiedBy>
  <cp:revision>233</cp:revision>
  <cp:lastPrinted>2016-03-30T06:45:09Z</cp:lastPrinted>
  <dcterms:created xsi:type="dcterms:W3CDTF">2008-01-30T09:17:41Z</dcterms:created>
  <dcterms:modified xsi:type="dcterms:W3CDTF">2016-05-20T09:53:01Z</dcterms:modified>
</cp:coreProperties>
</file>