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5"/>
    <p:sldMasterId id="2147483651" r:id="rId6"/>
  </p:sldMasterIdLst>
  <p:notesMasterIdLst>
    <p:notesMasterId r:id="rId19"/>
  </p:notesMasterIdLst>
  <p:handoutMasterIdLst>
    <p:handoutMasterId r:id="rId20"/>
  </p:handoutMasterIdLst>
  <p:sldIdLst>
    <p:sldId id="256" r:id="rId7"/>
    <p:sldId id="683" r:id="rId8"/>
    <p:sldId id="685" r:id="rId9"/>
    <p:sldId id="686" r:id="rId10"/>
    <p:sldId id="687" r:id="rId11"/>
    <p:sldId id="688" r:id="rId12"/>
    <p:sldId id="689" r:id="rId13"/>
    <p:sldId id="690" r:id="rId14"/>
    <p:sldId id="691" r:id="rId15"/>
    <p:sldId id="665" r:id="rId16"/>
    <p:sldId id="693" r:id="rId17"/>
    <p:sldId id="692" r:id="rId18"/>
  </p:sldIdLst>
  <p:sldSz cx="12192000" cy="6858000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feller Marcel" initials="GM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EAB200"/>
    <a:srgbClr val="006666"/>
    <a:srgbClr val="BCEADC"/>
    <a:srgbClr val="4D3B62"/>
    <a:srgbClr val="E6E6E6"/>
    <a:srgbClr val="0099FF"/>
    <a:srgbClr val="E0E0E0"/>
    <a:srgbClr val="FFFFBD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7" autoAdjust="0"/>
    <p:restoredTop sz="95134" autoAdjust="0"/>
  </p:normalViewPr>
  <p:slideViewPr>
    <p:cSldViewPr snapToGrid="0">
      <p:cViewPr varScale="1">
        <p:scale>
          <a:sx n="67" d="100"/>
          <a:sy n="67" d="100"/>
        </p:scale>
        <p:origin x="924" y="60"/>
      </p:cViewPr>
      <p:guideLst>
        <p:guide orient="horz" pos="618"/>
        <p:guide pos="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7" y="1"/>
            <a:ext cx="3076363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AF64F080-DA10-D84D-8C2E-50B15190EB4F}" type="datetimeFigureOut">
              <a:rPr lang="de-DE" smtClean="0"/>
              <a:pPr/>
              <a:t>18.09.2017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9721107"/>
            <a:ext cx="3076363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7" y="9721107"/>
            <a:ext cx="3076363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A8DF1D30-D9F6-3040-99B9-7EEED0E94B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2362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7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2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7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860BBF-5E41-4F1B-A555-7A52EA52A2D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45541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2752664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8739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8401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66667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252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1567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794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936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071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1351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3898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7016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34" y="6022040"/>
            <a:ext cx="2740066" cy="4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6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3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34" y="5982284"/>
            <a:ext cx="2740066" cy="495266"/>
          </a:xfrm>
          <a:prstGeom prst="rect">
            <a:avLst/>
          </a:prstGeom>
        </p:spPr>
      </p:pic>
      <p:sp>
        <p:nvSpPr>
          <p:cNvPr id="1031" name="Freeform 7"/>
          <p:cNvSpPr>
            <a:spLocks/>
          </p:cNvSpPr>
          <p:nvPr userDrawn="1"/>
        </p:nvSpPr>
        <p:spPr bwMode="auto">
          <a:xfrm>
            <a:off x="406400" y="622300"/>
            <a:ext cx="11379200" cy="1384300"/>
          </a:xfrm>
          <a:custGeom>
            <a:avLst/>
            <a:gdLst/>
            <a:ahLst/>
            <a:cxnLst>
              <a:cxn ang="0">
                <a:pos x="2" y="16"/>
              </a:cxn>
              <a:cxn ang="0">
                <a:pos x="0" y="836"/>
              </a:cxn>
              <a:cxn ang="0">
                <a:pos x="5376" y="832"/>
              </a:cxn>
              <a:cxn ang="0">
                <a:pos x="5374" y="566"/>
              </a:cxn>
              <a:cxn ang="0">
                <a:pos x="3950" y="92"/>
              </a:cxn>
              <a:cxn ang="0">
                <a:pos x="2110" y="12"/>
              </a:cxn>
              <a:cxn ang="0">
                <a:pos x="2" y="16"/>
              </a:cxn>
            </a:cxnLst>
            <a:rect l="0" t="0" r="r" b="b"/>
            <a:pathLst>
              <a:path w="5376" h="872">
                <a:moveTo>
                  <a:pt x="2" y="16"/>
                </a:moveTo>
                <a:lnTo>
                  <a:pt x="0" y="836"/>
                </a:lnTo>
                <a:cubicBezTo>
                  <a:pt x="0" y="836"/>
                  <a:pt x="2688" y="834"/>
                  <a:pt x="5376" y="832"/>
                </a:cubicBezTo>
                <a:cubicBezTo>
                  <a:pt x="5374" y="562"/>
                  <a:pt x="5376" y="872"/>
                  <a:pt x="5374" y="566"/>
                </a:cubicBezTo>
                <a:cubicBezTo>
                  <a:pt x="5002" y="364"/>
                  <a:pt x="4494" y="184"/>
                  <a:pt x="3950" y="92"/>
                </a:cubicBezTo>
                <a:cubicBezTo>
                  <a:pt x="3406" y="0"/>
                  <a:pt x="2768" y="25"/>
                  <a:pt x="2110" y="12"/>
                </a:cubicBezTo>
                <a:cubicBezTo>
                  <a:pt x="968" y="12"/>
                  <a:pt x="441" y="15"/>
                  <a:pt x="2" y="16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CH" sz="2400" dirty="0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437665" y="371061"/>
            <a:ext cx="6523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e-DE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Medium" panose="020B0500000000000000" pitchFamily="34" charset="0"/>
              </a:rPr>
              <a:t>VBSH.</a:t>
            </a:r>
            <a:r>
              <a:rPr lang="de-DE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Medium" panose="020B0500000000000000" pitchFamily="34" charset="0"/>
              </a:rPr>
              <a:t>STADT-SCHAFFHAUSEN.CH</a:t>
            </a:r>
          </a:p>
          <a:p>
            <a:pPr>
              <a:defRPr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FuturaMedium" panose="020B05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437665" y="371061"/>
            <a:ext cx="65239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e-DE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Medium" panose="020B0500000000000000" pitchFamily="34" charset="0"/>
              </a:rPr>
              <a:t>Mehr </a:t>
            </a:r>
            <a:r>
              <a:rPr lang="de-DE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Medium" panose="020B0500000000000000" pitchFamily="34" charset="0"/>
              </a:rPr>
              <a:t>öV</a:t>
            </a:r>
            <a:r>
              <a:rPr lang="de-DE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Medium" panose="020B0500000000000000" pitchFamily="34" charset="0"/>
              </a:rPr>
              <a:t> für Herblingen – Erweiterung VBSH-Netz – städtische Volksabstimmung vom 24. September 2017</a:t>
            </a:r>
            <a:endParaRPr lang="de-DE" sz="1200" b="1" dirty="0">
              <a:solidFill>
                <a:schemeClr val="tx1">
                  <a:lumMod val="75000"/>
                  <a:lumOff val="25000"/>
                </a:schemeClr>
              </a:solidFill>
              <a:latin typeface="FuturaMedium" panose="020B0500000000000000" pitchFamily="34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10549008" y="332657"/>
            <a:ext cx="11521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Medium" panose="020B0500000000000000" pitchFamily="34" charset="0"/>
              </a:rPr>
              <a:t>Seite </a:t>
            </a:r>
            <a:fld id="{AA8F0C6F-1B55-483B-AF41-4BC65BA39CB3}" type="slidenum">
              <a:rPr lang="de-CH" sz="110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Medium" panose="020B0500000000000000" pitchFamily="34" charset="0"/>
              </a:rPr>
              <a:pPr algn="r"/>
              <a:t>‹Nr.›</a:t>
            </a:fld>
            <a:endParaRPr lang="de-CH" sz="1100" dirty="0">
              <a:solidFill>
                <a:schemeClr val="tx1">
                  <a:lumMod val="50000"/>
                  <a:lumOff val="50000"/>
                </a:schemeClr>
              </a:solidFill>
              <a:latin typeface="FuturaMedium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2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5.xml"/><Relationship Id="rId7" Type="http://schemas.openxmlformats.org/officeDocument/2006/relationships/image" Target="../media/image1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h/url?sa=i&amp;rct=j&amp;q=&amp;esrc=s&amp;source=images&amp;cd=&amp;cad=rja&amp;uact=8&amp;ved=0ahUKEwis-_f_n7DQAhXHtRQKHQ8_DQkQjRwIBw&amp;url=http://www.sh-mobil.ch/neues&amp;bvm=bv.139138859,d.d24&amp;psig=AFQjCNEkp7twWsz6ZAb8m4CI3FpnBAesng&amp;ust=14794878707159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STSH_PP_Keilel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926414"/>
            <a:ext cx="11791949" cy="159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93862" y="1022944"/>
            <a:ext cx="9286384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sz="2800" b="1" dirty="0" smtClean="0">
                <a:latin typeface="FuturaMedium" panose="020B0500000000000000" pitchFamily="34" charset="0"/>
              </a:rPr>
              <a:t>Mehr </a:t>
            </a:r>
            <a:r>
              <a:rPr lang="de-DE" sz="2800" b="1" dirty="0" err="1" smtClean="0">
                <a:latin typeface="FuturaMedium" panose="020B0500000000000000" pitchFamily="34" charset="0"/>
              </a:rPr>
              <a:t>öV</a:t>
            </a:r>
            <a:r>
              <a:rPr lang="de-DE" sz="2800" b="1" dirty="0" smtClean="0">
                <a:latin typeface="FuturaMedium" panose="020B0500000000000000" pitchFamily="34" charset="0"/>
              </a:rPr>
              <a:t> für Herblingen</a:t>
            </a:r>
            <a:endParaRPr lang="de-DE" sz="2800" b="1" dirty="0">
              <a:latin typeface="FuturaMedium" panose="020B0500000000000000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sz="2800" dirty="0" smtClean="0">
                <a:latin typeface="FuturaMedium" panose="020B0500000000000000" pitchFamily="34" charset="0"/>
              </a:rPr>
              <a:t>städtische Volksabstimmung vom 24. September 2017</a:t>
            </a:r>
            <a:endParaRPr lang="de-DE" sz="2800" dirty="0">
              <a:latin typeface="FuturaMedium" panose="020B0500000000000000" pitchFamily="34" charset="0"/>
            </a:endParaRPr>
          </a:p>
        </p:txBody>
      </p:sp>
      <p:sp>
        <p:nvSpPr>
          <p:cNvPr id="3077" name="Text Box 22"/>
          <p:cNvSpPr txBox="1">
            <a:spLocks noChangeArrowheads="1"/>
          </p:cNvSpPr>
          <p:nvPr/>
        </p:nvSpPr>
        <p:spPr bwMode="auto">
          <a:xfrm>
            <a:off x="2897187" y="609282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CH"/>
          </a:p>
        </p:txBody>
      </p:sp>
      <p:sp>
        <p:nvSpPr>
          <p:cNvPr id="2" name="Rechteck 1"/>
          <p:cNvSpPr/>
          <p:nvPr/>
        </p:nvSpPr>
        <p:spPr>
          <a:xfrm rot="18835564">
            <a:off x="6854453" y="2205838"/>
            <a:ext cx="230734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de-DE" sz="25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9"/>
          <a:stretch/>
        </p:blipFill>
        <p:spPr>
          <a:xfrm>
            <a:off x="413773" y="2094523"/>
            <a:ext cx="11379642" cy="4400061"/>
          </a:xfrm>
          <a:prstGeom prst="rect">
            <a:avLst/>
          </a:prstGeom>
        </p:spPr>
      </p:pic>
      <p:pic>
        <p:nvPicPr>
          <p:cNvPr id="9" name="Picture 18" descr="STSH_PP_Keilel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168828"/>
            <a:ext cx="11791949" cy="1450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50" y="5863016"/>
            <a:ext cx="3265950" cy="590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56">
        <p:fade/>
      </p:transition>
    </mc:Choice>
    <mc:Fallback xmlns="">
      <p:transition spd="med" advTm="27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38150" y="936763"/>
            <a:ext cx="11430195" cy="81005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7500"/>
          </a:bodyPr>
          <a:lstStyle/>
          <a:p>
            <a:pPr>
              <a:defRPr/>
            </a:pPr>
            <a:r>
              <a:rPr lang="de-CH" sz="2700" b="1" kern="0" dirty="0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rPr>
              <a:t>Würdigung: «Herblingen wächst. Die Zeit ist Reif für mehr </a:t>
            </a:r>
            <a:r>
              <a:rPr lang="de-CH" sz="2700" b="1" kern="0" dirty="0" err="1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rPr>
              <a:t>öV</a:t>
            </a:r>
            <a:r>
              <a:rPr lang="de-CH" sz="2700" b="1" kern="0" dirty="0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rPr>
              <a:t>!»</a:t>
            </a:r>
            <a:endParaRPr lang="de-CH" sz="2700" b="1" kern="0" dirty="0">
              <a:latin typeface="FuturaMedium" panose="020B0500000000000000" pitchFamily="34" charset="0"/>
              <a:ea typeface="Arial" charset="0"/>
              <a:cs typeface="Arial" panose="020B06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5938637" y="1770936"/>
            <a:ext cx="5763398" cy="4882839"/>
            <a:chOff x="5938637" y="1799511"/>
            <a:chExt cx="5763398" cy="4882839"/>
          </a:xfrm>
        </p:grpSpPr>
        <p:sp>
          <p:nvSpPr>
            <p:cNvPr id="5" name="Rectangle 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>
            <a:xfrm>
              <a:off x="6914230" y="1799511"/>
              <a:ext cx="4787805" cy="4882839"/>
            </a:xfrm>
            <a:prstGeom prst="rect">
              <a:avLst/>
            </a:prstGeom>
            <a:noFill/>
          </p:spPr>
          <p:txBody>
            <a:bodyPr vert="horz" lIns="0" tIns="0" rIns="0" bIns="0" rtlCol="0" anchor="t" anchorCtr="0">
              <a:normAutofit fontScale="97500"/>
            </a:bodyPr>
            <a:lstStyle/>
            <a:p>
              <a:pPr marL="342900" indent="-342900">
                <a:spcAft>
                  <a:spcPts val="800"/>
                </a:spcAft>
                <a:buFont typeface="Symbol" panose="05050102010706020507" pitchFamily="18" charset="2"/>
                <a:buChar char="-"/>
                <a:defRPr/>
              </a:pPr>
              <a:r>
                <a:rPr lang="de-CH" sz="1800" b="1" kern="0" dirty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jährliche Bruttokosten 895’000 </a:t>
              </a:r>
              <a:r>
                <a:rPr lang="de-CH" sz="1800" b="1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Franken</a:t>
              </a:r>
              <a:r>
                <a:rPr lang="de-CH" sz="1800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/>
              </a:r>
              <a:br>
                <a:rPr lang="de-CH" sz="1800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de-CH" sz="1800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Abgeltung für Stadt: +570’000 Franken</a:t>
              </a:r>
              <a:endParaRPr lang="de-CH" sz="1800" kern="0" dirty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800"/>
                </a:spcAft>
                <a:buFont typeface="Symbol" panose="05050102010706020507" pitchFamily="18" charset="2"/>
                <a:buChar char="-"/>
                <a:defRPr/>
              </a:pPr>
              <a:r>
                <a:rPr lang="de-CH" sz="1800" b="1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Fahrgastpotenzial </a:t>
              </a:r>
              <a:r>
                <a:rPr lang="de-CH" sz="1800" b="1" kern="0" dirty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Linie 9 ist unsicher</a:t>
              </a:r>
              <a:br>
                <a:rPr lang="de-CH" sz="1800" b="1" kern="0" dirty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de-CH" sz="1800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risikomindernd wirkt:</a:t>
              </a:r>
              <a:br>
                <a:rPr lang="de-CH" sz="1800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de-CH" sz="1800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  <a:sym typeface="Wingdings 3" panose="05040102010807070707" pitchFamily="18" charset="2"/>
                </a:rPr>
                <a:t> vorerst zurückhaltende </a:t>
              </a:r>
              <a:r>
                <a:rPr lang="de-CH" sz="1800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Fahrplangestaltung</a:t>
              </a:r>
              <a:br>
                <a:rPr lang="de-CH" sz="1800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de-CH" sz="1800" kern="0" dirty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  <a:sym typeface="Wingdings 3" panose="05040102010807070707" pitchFamily="18" charset="2"/>
                </a:rPr>
                <a:t> </a:t>
              </a:r>
              <a:r>
                <a:rPr lang="de-CH" sz="1800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  <a:sym typeface="Wingdings 3" panose="05040102010807070707" pitchFamily="18" charset="2"/>
                </a:rPr>
                <a:t>Fahrg</a:t>
              </a:r>
              <a:r>
                <a:rPr lang="de-CH" sz="1800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äste </a:t>
              </a:r>
              <a:r>
                <a:rPr lang="de-CH" sz="1800" kern="0" dirty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von </a:t>
              </a:r>
              <a:r>
                <a:rPr lang="de-CH" sz="1800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bisherigem Linienast 6</a:t>
              </a:r>
            </a:p>
            <a:p>
              <a:pPr marL="342900" indent="-342900">
                <a:spcAft>
                  <a:spcPts val="800"/>
                </a:spcAft>
                <a:buFont typeface="Symbol" panose="05050102010706020507" pitchFamily="18" charset="2"/>
                <a:buChar char="-"/>
                <a:defRPr/>
              </a:pPr>
              <a:r>
                <a:rPr lang="de-CH" sz="1800" b="1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keine </a:t>
              </a:r>
              <a:r>
                <a:rPr lang="de-CH" sz="1800" b="1" kern="0" dirty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direkten Fahrten mehr über </a:t>
              </a:r>
              <a:r>
                <a:rPr lang="de-CH" sz="1800" b="1" kern="0" dirty="0" err="1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Majorenacker</a:t>
              </a:r>
              <a:r>
                <a:rPr lang="de-CH" sz="1800" kern="0" dirty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/>
              </a:r>
              <a:br>
                <a:rPr lang="de-CH" sz="1800" kern="0" dirty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de-CH" sz="1800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  <a:sym typeface="Wingdings 3" panose="05040102010807070707" pitchFamily="18" charset="2"/>
                </a:rPr>
                <a:t> Nachteil verkraftbar: </a:t>
              </a:r>
              <a:r>
                <a:rPr lang="de-CH" sz="1800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bisher Ø </a:t>
              </a:r>
              <a:r>
                <a:rPr lang="de-CH" sz="1800" kern="0" dirty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2 </a:t>
              </a:r>
              <a:r>
                <a:rPr lang="de-CH" sz="1800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Fahrgäste</a:t>
              </a:r>
              <a:endParaRPr lang="de-CH" sz="1800" kern="0" dirty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endParaRPr>
            </a:p>
            <a:p>
              <a:pPr marL="342900" indent="-342900">
                <a:buFont typeface="Symbol" panose="05050102010706020507" pitchFamily="18" charset="2"/>
                <a:buChar char="-"/>
                <a:defRPr/>
              </a:pPr>
              <a:endParaRPr lang="de-CH" sz="1800" kern="0" dirty="0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endParaRPr>
            </a:p>
            <a:p>
              <a:pPr marL="342900" indent="-342900">
                <a:buFont typeface="Symbol" panose="05050102010706020507" pitchFamily="18" charset="2"/>
                <a:buChar char="-"/>
                <a:defRPr/>
              </a:pPr>
              <a:endParaRPr lang="de-CH" sz="1800" kern="0" dirty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6" descr="http://immofacile.ca/wp-content/uploads/2015/08/arrowsketch-iconbu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637" y="1799511"/>
              <a:ext cx="1018457" cy="1018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pieren 1"/>
          <p:cNvGrpSpPr/>
          <p:nvPr/>
        </p:nvGrpSpPr>
        <p:grpSpPr>
          <a:xfrm>
            <a:off x="389874" y="1799511"/>
            <a:ext cx="5310838" cy="4971270"/>
            <a:chOff x="389874" y="1799511"/>
            <a:chExt cx="5310838" cy="4971270"/>
          </a:xfrm>
        </p:grpSpPr>
        <p:sp>
          <p:nvSpPr>
            <p:cNvPr id="4" name="Rectangle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>
            <a:xfrm>
              <a:off x="1619251" y="1799511"/>
              <a:ext cx="4081461" cy="4971270"/>
            </a:xfrm>
            <a:prstGeom prst="rect">
              <a:avLst/>
            </a:prstGeom>
            <a:noFill/>
          </p:spPr>
          <p:txBody>
            <a:bodyPr vert="horz" lIns="0" tIns="0" rIns="0" bIns="0" rtlCol="0" anchor="t" anchorCtr="0">
              <a:normAutofit fontScale="97500"/>
            </a:bodyPr>
            <a:lstStyle/>
            <a:p>
              <a:pPr marL="342900" indent="-342900">
                <a:spcAft>
                  <a:spcPts val="800"/>
                </a:spcAft>
                <a:buFont typeface="Wingdings" panose="05000000000000000000" pitchFamily="2" charset="2"/>
                <a:buChar char="ü"/>
                <a:defRPr/>
              </a:pPr>
              <a:r>
                <a:rPr lang="de-CH" sz="1800" b="1" kern="0" dirty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adäquate Anbindung Quartier </a:t>
              </a:r>
              <a:r>
                <a:rPr lang="de-CH" sz="1800" b="1" kern="0" dirty="0" err="1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Trenschen</a:t>
              </a:r>
              <a:r>
                <a:rPr lang="de-CH" sz="1800" b="1" kern="0" dirty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 an VBSH-Netz</a:t>
              </a:r>
            </a:p>
            <a:p>
              <a:pPr marL="342900" indent="-342900">
                <a:spcAft>
                  <a:spcPts val="800"/>
                </a:spcAft>
                <a:buFont typeface="Wingdings" panose="05000000000000000000" pitchFamily="2" charset="2"/>
                <a:buChar char="ü"/>
                <a:defRPr/>
              </a:pPr>
              <a:r>
                <a:rPr lang="de-CH" sz="1800" b="1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Anbindung </a:t>
              </a:r>
              <a:r>
                <a:rPr lang="de-CH" sz="1800" b="1" kern="0" dirty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S-Bahn-Station Herblingen</a:t>
              </a:r>
            </a:p>
            <a:p>
              <a:pPr marL="342900" indent="-342900">
                <a:spcAft>
                  <a:spcPts val="800"/>
                </a:spcAft>
                <a:buFont typeface="Wingdings" panose="05000000000000000000" pitchFamily="2" charset="2"/>
                <a:buChar char="ü"/>
                <a:defRPr/>
              </a:pPr>
              <a:r>
                <a:rPr lang="de-CH" sz="1800" b="1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Anbindung Entwicklungs-</a:t>
              </a:r>
              <a:r>
                <a:rPr lang="de-CH" sz="1800" b="1" kern="0" dirty="0" err="1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schwerpunkt</a:t>
              </a:r>
              <a:r>
                <a:rPr lang="de-CH" sz="1800" b="1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 </a:t>
              </a:r>
              <a:r>
                <a:rPr lang="de-CH" sz="1800" b="1" kern="0" dirty="0" err="1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Herblingertal</a:t>
              </a:r>
              <a:r>
                <a:rPr lang="de-CH" sz="1800" b="1" kern="0" dirty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 </a:t>
              </a:r>
              <a:r>
                <a:rPr lang="de-CH" sz="1800" kern="0" dirty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(Industrie/Gewerbe/Stadion)</a:t>
              </a:r>
            </a:p>
            <a:p>
              <a:pPr marL="342900" indent="-342900">
                <a:spcAft>
                  <a:spcPts val="800"/>
                </a:spcAft>
                <a:buFont typeface="Wingdings" panose="05000000000000000000" pitchFamily="2" charset="2"/>
                <a:buChar char="ü"/>
                <a:defRPr/>
              </a:pPr>
              <a:r>
                <a:rPr lang="de-CH" sz="1800" b="1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Direktverbindung</a:t>
              </a:r>
              <a:br>
                <a:rPr lang="de-CH" sz="1800" b="1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de-CH" sz="1800" b="1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Ebnat </a:t>
              </a:r>
              <a:r>
                <a:rPr lang="de-CH" sz="1800" b="1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  <a:sym typeface="Wingdings" panose="05000000000000000000" pitchFamily="2" charset="2"/>
                </a:rPr>
                <a:t></a:t>
              </a:r>
              <a:r>
                <a:rPr lang="de-CH" sz="1800" b="1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 </a:t>
              </a:r>
              <a:r>
                <a:rPr lang="de-CH" sz="1800" b="1" kern="0" dirty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Herblingen</a:t>
              </a:r>
            </a:p>
            <a:p>
              <a:pPr marL="342900" indent="-342900">
                <a:spcAft>
                  <a:spcPts val="800"/>
                </a:spcAft>
                <a:buFont typeface="Wingdings" panose="05000000000000000000" pitchFamily="2" charset="2"/>
                <a:buChar char="ü"/>
                <a:defRPr/>
              </a:pPr>
              <a:r>
                <a:rPr lang="de-CH" sz="1800" b="1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Kompatibilität </a:t>
              </a:r>
              <a:r>
                <a:rPr lang="de-CH" sz="1800" b="1" kern="0" dirty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Anbindung Pantli</a:t>
              </a:r>
            </a:p>
            <a:p>
              <a:pPr marL="342900" indent="-342900">
                <a:spcAft>
                  <a:spcPts val="800"/>
                </a:spcAft>
                <a:buFont typeface="Wingdings" panose="05000000000000000000" pitchFamily="2" charset="2"/>
                <a:buChar char="ü"/>
                <a:defRPr/>
              </a:pPr>
              <a:r>
                <a:rPr lang="de-CH" sz="1800" b="1" kern="0" dirty="0" smtClean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Mitfinanzierung </a:t>
              </a:r>
              <a:r>
                <a:rPr lang="de-CH" sz="1800" b="1" kern="0" dirty="0"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durch Agglomerationsprogramm</a:t>
              </a:r>
              <a:endParaRPr lang="de-CH" sz="1800" kern="0" dirty="0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 descr="https://www.jasonfox.me/wp-content/uploads/2013/05/arrow-black-14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74" y="1799511"/>
              <a:ext cx="1181100" cy="106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6875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669">
        <p:fade/>
      </p:transition>
    </mc:Choice>
    <mc:Fallback xmlns="">
      <p:transition spd="med" advTm="176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38151" y="936763"/>
            <a:ext cx="11298220" cy="81005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7500"/>
          </a:bodyPr>
          <a:lstStyle/>
          <a:p>
            <a:pPr>
              <a:defRPr/>
            </a:pPr>
            <a:r>
              <a:rPr lang="de-CH" sz="2700" b="1" kern="0" dirty="0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rPr>
              <a:t>Übrigens, …</a:t>
            </a:r>
            <a:endParaRPr lang="de-CH" sz="2700" b="1" kern="0" dirty="0">
              <a:latin typeface="FuturaMedium" panose="020B0500000000000000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Inhaltsplatzhalter 3"/>
          <p:cNvSpPr txBox="1">
            <a:spLocks/>
          </p:cNvSpPr>
          <p:nvPr/>
        </p:nvSpPr>
        <p:spPr>
          <a:xfrm>
            <a:off x="433137" y="1671808"/>
            <a:ext cx="11180686" cy="15898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de-CH" sz="2000" b="1" dirty="0" smtClean="0">
                <a:latin typeface="FuturaMedium" panose="020B0500000000000000" pitchFamily="34" charset="0"/>
              </a:rPr>
              <a:t>… es lohnt sich nicht, über den Haltestellen-Namen «</a:t>
            </a:r>
            <a:r>
              <a:rPr lang="de-CH" sz="2000" b="1" dirty="0" err="1" smtClean="0">
                <a:latin typeface="FuturaMedium" panose="020B0500000000000000" pitchFamily="34" charset="0"/>
              </a:rPr>
              <a:t>Gründliacker</a:t>
            </a:r>
            <a:r>
              <a:rPr lang="de-CH" sz="2000" b="1" dirty="0" smtClean="0">
                <a:latin typeface="FuturaMedium" panose="020B0500000000000000" pitchFamily="34" charset="0"/>
              </a:rPr>
              <a:t>» zu streiten.</a:t>
            </a:r>
          </a:p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de-CH" sz="2000" dirty="0" smtClean="0">
                <a:latin typeface="FuturaMedium" panose="020B0500000000000000" pitchFamily="34" charset="0"/>
              </a:rPr>
              <a:t>Der Quartierverein Herblingen wird für die Namensgebung eine Umfrage machen. </a:t>
            </a:r>
          </a:p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de-CH" sz="2000" dirty="0" smtClean="0">
                <a:latin typeface="FuturaMedium" panose="020B0500000000000000" pitchFamily="34" charset="0"/>
              </a:rPr>
              <a:t> </a:t>
            </a:r>
            <a:endParaRPr lang="de-CH" sz="1600" dirty="0" smtClean="0">
              <a:latin typeface="FuturaMedium" panose="020B0500000000000000" pitchFamily="34" charset="0"/>
            </a:endParaRPr>
          </a:p>
        </p:txBody>
      </p:sp>
      <p:pic>
        <p:nvPicPr>
          <p:cNvPr id="4" name="Grafik 3" descr="C:\Daten\Stadtrat\-- VBSH RVSH Verkehr\VBSH\Erweiterung_Liniennetz_Herblingen\Kommunikation_vor_GV_Herblingen\20170303_Linie5_Gründliacker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137" y="2739321"/>
            <a:ext cx="5892249" cy="365828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64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81">
        <p:fade/>
      </p:transition>
    </mc:Choice>
    <mc:Fallback xmlns="">
      <p:transition spd="med" advTm="43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STSH_PP_Keilel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926414"/>
            <a:ext cx="11791949" cy="159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93862" y="1022944"/>
            <a:ext cx="9286384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sz="2800" b="1" dirty="0" smtClean="0">
                <a:latin typeface="FuturaMedium" panose="020B0500000000000000" pitchFamily="34" charset="0"/>
              </a:rPr>
              <a:t>Mehr </a:t>
            </a:r>
            <a:r>
              <a:rPr lang="de-DE" sz="2800" b="1" dirty="0" err="1" smtClean="0">
                <a:latin typeface="FuturaMedium" panose="020B0500000000000000" pitchFamily="34" charset="0"/>
              </a:rPr>
              <a:t>öV</a:t>
            </a:r>
            <a:r>
              <a:rPr lang="de-DE" sz="2800" b="1" dirty="0" smtClean="0">
                <a:latin typeface="FuturaMedium" panose="020B0500000000000000" pitchFamily="34" charset="0"/>
              </a:rPr>
              <a:t> für Herblingen</a:t>
            </a:r>
            <a:endParaRPr lang="de-DE" sz="2800" b="1" dirty="0">
              <a:latin typeface="FuturaMedium" panose="020B0500000000000000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de-DE" sz="2800" dirty="0" smtClean="0">
                <a:latin typeface="FuturaMedium" panose="020B0500000000000000" pitchFamily="34" charset="0"/>
              </a:rPr>
              <a:t>städtische Volksabstimmung vom 24. September 2017</a:t>
            </a:r>
            <a:endParaRPr lang="de-DE" sz="2800" dirty="0">
              <a:latin typeface="FuturaMedium" panose="020B0500000000000000" pitchFamily="34" charset="0"/>
            </a:endParaRPr>
          </a:p>
        </p:txBody>
      </p:sp>
      <p:sp>
        <p:nvSpPr>
          <p:cNvPr id="3077" name="Text Box 22"/>
          <p:cNvSpPr txBox="1">
            <a:spLocks noChangeArrowheads="1"/>
          </p:cNvSpPr>
          <p:nvPr/>
        </p:nvSpPr>
        <p:spPr bwMode="auto">
          <a:xfrm>
            <a:off x="2897187" y="609282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CH"/>
          </a:p>
        </p:txBody>
      </p:sp>
      <p:sp>
        <p:nvSpPr>
          <p:cNvPr id="2" name="Rechteck 1"/>
          <p:cNvSpPr/>
          <p:nvPr/>
        </p:nvSpPr>
        <p:spPr>
          <a:xfrm rot="18835564">
            <a:off x="6854453" y="2205838"/>
            <a:ext cx="230734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de-DE" sz="25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9"/>
          <a:stretch/>
        </p:blipFill>
        <p:spPr>
          <a:xfrm>
            <a:off x="413773" y="2094523"/>
            <a:ext cx="11379642" cy="4400061"/>
          </a:xfrm>
          <a:prstGeom prst="rect">
            <a:avLst/>
          </a:prstGeom>
        </p:spPr>
      </p:pic>
      <p:pic>
        <p:nvPicPr>
          <p:cNvPr id="9" name="Picture 18" descr="STSH_PP_Keilel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5168828"/>
            <a:ext cx="11791949" cy="1450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50" y="5863016"/>
            <a:ext cx="3265950" cy="59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73">
        <p:fade/>
      </p:transition>
    </mc:Choice>
    <mc:Fallback xmlns="">
      <p:transition spd="med" advTm="35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38150" y="936763"/>
            <a:ext cx="11373635" cy="81005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7500"/>
          </a:bodyPr>
          <a:lstStyle/>
          <a:p>
            <a:pPr>
              <a:defRPr/>
            </a:pPr>
            <a:r>
              <a:rPr lang="de-CH" sz="2700" b="1" kern="0" dirty="0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rPr>
              <a:t>Ausgangslage 1/4: «Herblingen wächst – der Bedarf ist klar ausgewiesen!»</a:t>
            </a:r>
            <a:endParaRPr lang="de-CH" sz="2700" b="1" kern="0" dirty="0">
              <a:latin typeface="FuturaMedium" panose="020B0500000000000000" pitchFamily="34" charset="0"/>
              <a:ea typeface="Arial" charset="0"/>
              <a:cs typeface="Arial" panose="020B060402020202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38150" y="1633809"/>
            <a:ext cx="4905795" cy="3444758"/>
            <a:chOff x="438151" y="1633809"/>
            <a:chExt cx="4204042" cy="2952000"/>
          </a:xfrm>
        </p:grpSpPr>
        <p:pic>
          <p:nvPicPr>
            <p:cNvPr id="8" name="Grafik 7"/>
            <p:cNvPicPr preferRelativeResize="0"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51" y="1633809"/>
              <a:ext cx="4204042" cy="295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>
            <a:xfrm>
              <a:off x="1835078" y="4096264"/>
              <a:ext cx="1410188" cy="489545"/>
            </a:xfrm>
            <a:prstGeom prst="rect">
              <a:avLst/>
            </a:prstGeom>
            <a:noFill/>
          </p:spPr>
          <p:txBody>
            <a:bodyPr vert="horz" lIns="0" tIns="0" rIns="0" bIns="0" rtlCol="0" anchor="t" anchorCtr="0">
              <a:normAutofit fontScale="97500"/>
            </a:bodyPr>
            <a:lstStyle/>
            <a:p>
              <a:pPr algn="ctr">
                <a:defRPr/>
              </a:pPr>
              <a:r>
                <a:rPr lang="de-CH" sz="2700" b="1" kern="0" dirty="0" smtClean="0">
                  <a:effectLst>
                    <a:glow rad="279400">
                      <a:schemeClr val="bg1"/>
                    </a:glow>
                  </a:effectLst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1980</a:t>
              </a:r>
              <a:endParaRPr lang="de-CH" sz="2700" b="1" kern="0" dirty="0">
                <a:effectLst>
                  <a:glow rad="279400">
                    <a:schemeClr val="bg1"/>
                  </a:glow>
                </a:effectLst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604928" y="1634680"/>
            <a:ext cx="4924811" cy="3443741"/>
            <a:chOff x="4888492" y="1634680"/>
            <a:chExt cx="4220338" cy="2951129"/>
          </a:xfrm>
        </p:grpSpPr>
        <p:pic>
          <p:nvPicPr>
            <p:cNvPr id="9" name="Grafik 8"/>
            <p:cNvPicPr preferRelativeResize="0"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492" y="1634680"/>
              <a:ext cx="4220338" cy="2951129"/>
            </a:xfrm>
            <a:prstGeom prst="rect">
              <a:avLst/>
            </a:prstGeom>
          </p:spPr>
        </p:pic>
        <p:sp>
          <p:nvSpPr>
            <p:cNvPr id="11" name="Rectangle 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>
            <a:xfrm>
              <a:off x="6293567" y="4096264"/>
              <a:ext cx="1410188" cy="489545"/>
            </a:xfrm>
            <a:prstGeom prst="rect">
              <a:avLst/>
            </a:prstGeom>
            <a:noFill/>
          </p:spPr>
          <p:txBody>
            <a:bodyPr vert="horz" lIns="0" tIns="0" rIns="0" bIns="0" rtlCol="0" anchor="t" anchorCtr="0">
              <a:normAutofit fontScale="97500"/>
            </a:bodyPr>
            <a:lstStyle/>
            <a:p>
              <a:pPr algn="ctr">
                <a:defRPr/>
              </a:pPr>
              <a:r>
                <a:rPr lang="de-CH" sz="2700" b="1" kern="0" dirty="0" smtClean="0">
                  <a:effectLst>
                    <a:glow rad="279400">
                      <a:schemeClr val="bg1"/>
                    </a:glow>
                  </a:effectLst>
                  <a:latin typeface="FuturaMedium" panose="020B0500000000000000" pitchFamily="34" charset="0"/>
                  <a:ea typeface="Arial" charset="0"/>
                  <a:cs typeface="Arial" panose="020B0604020202020204" pitchFamily="34" charset="0"/>
                </a:rPr>
                <a:t>2015</a:t>
              </a:r>
              <a:endParaRPr lang="de-CH" sz="2700" b="1" kern="0" dirty="0">
                <a:effectLst>
                  <a:glow rad="279400">
                    <a:schemeClr val="bg1"/>
                  </a:glow>
                </a:effectLst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Inhaltsplatzhalter 3"/>
          <p:cNvSpPr txBox="1">
            <a:spLocks/>
          </p:cNvSpPr>
          <p:nvPr/>
        </p:nvSpPr>
        <p:spPr>
          <a:xfrm>
            <a:off x="438150" y="5307291"/>
            <a:ext cx="11213379" cy="8201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000" dirty="0" smtClean="0">
                <a:latin typeface="FuturaMedium" panose="020B0500000000000000" pitchFamily="34" charset="0"/>
              </a:rPr>
              <a:t>Herblingen entwickelte sich in den letzten 35 Jahren stark.</a:t>
            </a:r>
          </a:p>
        </p:txBody>
      </p:sp>
    </p:spTree>
    <p:extLst>
      <p:ext uri="{BB962C8B-B14F-4D97-AF65-F5344CB8AC3E}">
        <p14:creationId xmlns:p14="http://schemas.microsoft.com/office/powerpoint/2010/main" val="47354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85">
        <p:fade/>
      </p:transition>
    </mc:Choice>
    <mc:Fallback xmlns="">
      <p:transition spd="med" advTm="39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38151" y="936763"/>
            <a:ext cx="11439622" cy="81005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7500"/>
          </a:bodyPr>
          <a:lstStyle/>
          <a:p>
            <a:pPr>
              <a:defRPr/>
            </a:pPr>
            <a:r>
              <a:rPr lang="de-CH" sz="2700" b="1" kern="0" dirty="0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rPr>
              <a:t>Ausgangslage 2/4: «Das Wohnquartier </a:t>
            </a:r>
            <a:r>
              <a:rPr lang="de-CH" sz="2700" b="1" kern="0" dirty="0" err="1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rPr>
              <a:t>Trenschen</a:t>
            </a:r>
            <a:r>
              <a:rPr lang="de-CH" sz="2700" b="1" kern="0" dirty="0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rPr>
              <a:t> ist ungenügend erschlossen.»</a:t>
            </a:r>
            <a:endParaRPr lang="de-CH" sz="2700" b="1" kern="0" dirty="0">
              <a:latin typeface="FuturaMedium" panose="020B0500000000000000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Inhaltsplatzhalter 3"/>
          <p:cNvSpPr txBox="1">
            <a:spLocks/>
          </p:cNvSpPr>
          <p:nvPr/>
        </p:nvSpPr>
        <p:spPr>
          <a:xfrm>
            <a:off x="4915882" y="1847844"/>
            <a:ext cx="5830675" cy="12734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000" dirty="0" smtClean="0">
                <a:latin typeface="FuturaMedium" panose="020B0500000000000000" pitchFamily="34" charset="0"/>
              </a:rPr>
              <a:t>Die </a:t>
            </a:r>
            <a:r>
              <a:rPr lang="de-CH" sz="2000" dirty="0" err="1" smtClean="0">
                <a:latin typeface="FuturaMedium" panose="020B0500000000000000" pitchFamily="34" charset="0"/>
              </a:rPr>
              <a:t>öV</a:t>
            </a:r>
            <a:r>
              <a:rPr lang="de-CH" sz="2000" dirty="0" smtClean="0">
                <a:latin typeface="FuturaMedium" panose="020B0500000000000000" pitchFamily="34" charset="0"/>
              </a:rPr>
              <a:t>-Erschliessungsqualität ergibt für das Wachstumsquartier </a:t>
            </a:r>
            <a:r>
              <a:rPr lang="de-CH" sz="2000" dirty="0" err="1" smtClean="0">
                <a:latin typeface="FuturaMedium" panose="020B0500000000000000" pitchFamily="34" charset="0"/>
              </a:rPr>
              <a:t>Trenschen</a:t>
            </a:r>
            <a:r>
              <a:rPr lang="de-CH" sz="2000" dirty="0" smtClean="0">
                <a:latin typeface="FuturaMedium" panose="020B0500000000000000" pitchFamily="34" charset="0"/>
              </a:rPr>
              <a:t>/Schlossweiher die Güteklasse D (= geringe Erschliessung).</a:t>
            </a:r>
          </a:p>
          <a:p>
            <a:pPr marL="457200" lvl="1" indent="0" fontAlgn="auto">
              <a:spcBef>
                <a:spcPts val="0"/>
              </a:spcBef>
              <a:spcAft>
                <a:spcPts val="1200"/>
              </a:spcAft>
              <a:buNone/>
            </a:pPr>
            <a:endParaRPr lang="de-CH" sz="1600" dirty="0" smtClean="0">
              <a:latin typeface="FuturaMedium" panose="020B0500000000000000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1" y="1847844"/>
            <a:ext cx="4178752" cy="423599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82" y="5456548"/>
            <a:ext cx="1171313" cy="6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3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93">
        <p:fade/>
      </p:transition>
    </mc:Choice>
    <mc:Fallback xmlns="">
      <p:transition spd="med" advTm="49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38151" y="936763"/>
            <a:ext cx="11298220" cy="81005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7500"/>
          </a:bodyPr>
          <a:lstStyle/>
          <a:p>
            <a:pPr>
              <a:defRPr/>
            </a:pPr>
            <a:r>
              <a:rPr lang="de-CH" sz="2700" b="1" kern="0" dirty="0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rPr>
              <a:t>Ausgangslage 3/4: «Zahlreiche Ansiedelungen im </a:t>
            </a:r>
            <a:r>
              <a:rPr lang="de-CH" sz="2700" b="1" kern="0" dirty="0" err="1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rPr>
              <a:t>Herblingertal</a:t>
            </a:r>
            <a:r>
              <a:rPr lang="de-CH" sz="2700" b="1" kern="0" dirty="0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rPr>
              <a:t>»</a:t>
            </a:r>
            <a:endParaRPr lang="de-CH" sz="2700" b="1" kern="0" dirty="0">
              <a:latin typeface="FuturaMedium" panose="020B0500000000000000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0" y="4856752"/>
            <a:ext cx="2838522" cy="1804258"/>
          </a:xfrm>
          <a:prstGeom prst="rect">
            <a:avLst/>
          </a:prstGeom>
        </p:spPr>
      </p:pic>
      <p:pic>
        <p:nvPicPr>
          <p:cNvPr id="8" name="Bild 2" descr="ob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54" y="1395476"/>
            <a:ext cx="6029594" cy="113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 3" descr="Lipo_park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71" y="2526098"/>
            <a:ext cx="3060919" cy="164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 4" descr="solenber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5" y="1538731"/>
            <a:ext cx="2704406" cy="136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Bild 5" descr="herblinger mark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5" y="3088328"/>
            <a:ext cx="2838522" cy="156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 7" descr="Lidl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49" y="4560589"/>
            <a:ext cx="2587078" cy="1231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71" y="4393133"/>
            <a:ext cx="3060919" cy="187796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250" y="2797804"/>
            <a:ext cx="2788990" cy="1343508"/>
          </a:xfrm>
          <a:prstGeom prst="rect">
            <a:avLst/>
          </a:prstGeom>
        </p:spPr>
      </p:pic>
      <p:sp>
        <p:nvSpPr>
          <p:cNvPr id="12" name="Inhaltsplatzhalter 3"/>
          <p:cNvSpPr txBox="1">
            <a:spLocks/>
          </p:cNvSpPr>
          <p:nvPr/>
        </p:nvSpPr>
        <p:spPr>
          <a:xfrm>
            <a:off x="9817477" y="1557586"/>
            <a:ext cx="1890613" cy="43341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000" dirty="0" smtClean="0">
                <a:latin typeface="FuturaMedium" panose="020B0500000000000000" pitchFamily="34" charset="0"/>
              </a:rPr>
              <a:t>zahlreiche neue Arbeitsplätze und Einkaufs-möglichkeiten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000" dirty="0" smtClean="0">
                <a:latin typeface="FuturaMedium" panose="020B0500000000000000" pitchFamily="34" charset="0"/>
              </a:rPr>
              <a:t>Alleine die UBS bringt 500 Mitarbeiter ins </a:t>
            </a:r>
            <a:r>
              <a:rPr lang="de-CH" sz="2000" dirty="0" err="1" smtClean="0">
                <a:latin typeface="FuturaMedium" panose="020B0500000000000000" pitchFamily="34" charset="0"/>
              </a:rPr>
              <a:t>Herblingertal</a:t>
            </a:r>
            <a:r>
              <a:rPr lang="de-CH" sz="2000" dirty="0" smtClean="0">
                <a:latin typeface="FuturaMedium" panose="020B0500000000000000" pitchFamily="34" charset="0"/>
              </a:rPr>
              <a:t>.</a:t>
            </a:r>
          </a:p>
          <a:p>
            <a:pPr marL="457200" lvl="1" indent="0" fontAlgn="auto">
              <a:spcBef>
                <a:spcPts val="0"/>
              </a:spcBef>
              <a:spcAft>
                <a:spcPts val="1200"/>
              </a:spcAft>
              <a:buNone/>
            </a:pPr>
            <a:endParaRPr lang="de-CH" sz="1600" dirty="0" smtClean="0">
              <a:latin typeface="FuturaMedium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54">
        <p:fade/>
      </p:transition>
    </mc:Choice>
    <mc:Fallback xmlns="">
      <p:transition spd="med" advTm="81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38151" y="936763"/>
            <a:ext cx="11298220" cy="81005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7500"/>
          </a:bodyPr>
          <a:lstStyle/>
          <a:p>
            <a:pPr>
              <a:defRPr/>
            </a:pPr>
            <a:r>
              <a:rPr lang="de-CH" sz="2700" b="1" kern="0" dirty="0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rPr>
              <a:t>Ausgangslage 4/4: «Die Anbindung der S-Bahnhaltestelle fehlt noch.»</a:t>
            </a:r>
            <a:endParaRPr lang="de-CH" sz="2700" b="1" kern="0" dirty="0">
              <a:latin typeface="FuturaMedium" panose="020B0500000000000000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Inhaltsplatzhalter 3"/>
          <p:cNvSpPr txBox="1">
            <a:spLocks/>
          </p:cNvSpPr>
          <p:nvPr/>
        </p:nvSpPr>
        <p:spPr>
          <a:xfrm>
            <a:off x="6159877" y="1718942"/>
            <a:ext cx="5472799" cy="43341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000" dirty="0" smtClean="0">
                <a:latin typeface="FuturaMedium" panose="020B0500000000000000" pitchFamily="34" charset="0"/>
              </a:rPr>
              <a:t>Der Bahnhof Herblingen wurde 2015 zu einer vollwertigen S-Bahn-Haltestelle ausgebaut.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000" dirty="0" smtClean="0">
                <a:latin typeface="FuturaMedium" panose="020B0500000000000000" pitchFamily="34" charset="0"/>
              </a:rPr>
              <a:t>Eine Anbindung ans VBSH-Netz fehlt bisher.</a:t>
            </a:r>
          </a:p>
          <a:p>
            <a:pPr marL="457200" lvl="1" indent="0" fontAlgn="auto">
              <a:spcBef>
                <a:spcPts val="0"/>
              </a:spcBef>
              <a:spcAft>
                <a:spcPts val="1200"/>
              </a:spcAft>
              <a:buNone/>
            </a:pPr>
            <a:endParaRPr lang="de-CH" sz="1600" dirty="0" smtClean="0">
              <a:latin typeface="FuturaMedium" panose="020B0500000000000000" pitchFamily="34" charset="0"/>
            </a:endParaRPr>
          </a:p>
        </p:txBody>
      </p:sp>
      <p:pic>
        <p:nvPicPr>
          <p:cNvPr id="13" name="Grafik 12" descr="Bildergebnis für bahnhof herblingen bilder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4" y="1718942"/>
            <a:ext cx="5546690" cy="411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57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01">
        <p:fade/>
      </p:transition>
    </mc:Choice>
    <mc:Fallback xmlns="">
      <p:transition spd="med" advTm="66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02" y="1581180"/>
            <a:ext cx="5422369" cy="4609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38151" y="936763"/>
            <a:ext cx="11298220" cy="81005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7500"/>
          </a:bodyPr>
          <a:lstStyle/>
          <a:p>
            <a:pPr>
              <a:defRPr/>
            </a:pPr>
            <a:r>
              <a:rPr lang="de-CH" sz="2700" b="1" kern="0" dirty="0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rPr>
              <a:t>Neues Linienkonzept</a:t>
            </a:r>
            <a:endParaRPr lang="de-CH" sz="2700" b="1" kern="0" dirty="0">
              <a:latin typeface="FuturaMedium" panose="020B0500000000000000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" name="Rechteckige Legende 1"/>
          <p:cNvSpPr/>
          <p:nvPr/>
        </p:nvSpPr>
        <p:spPr>
          <a:xfrm>
            <a:off x="8465270" y="1581180"/>
            <a:ext cx="3271101" cy="1836000"/>
          </a:xfrm>
          <a:prstGeom prst="wedgeRectCallout">
            <a:avLst>
              <a:gd name="adj1" fmla="val -97415"/>
              <a:gd name="adj2" fmla="val -11105"/>
            </a:avLst>
          </a:prstGeom>
          <a:solidFill>
            <a:srgbClr val="FFFFFF">
              <a:alpha val="61176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Verlängerung der Linie 5</a:t>
            </a:r>
            <a:br>
              <a:rPr lang="de-CH" sz="2000" b="1" dirty="0" smtClean="0">
                <a:solidFill>
                  <a:schemeClr val="tx1"/>
                </a:solidFill>
                <a:latin typeface="FuturaMedium" panose="020B0500000000000000" pitchFamily="34" charset="0"/>
              </a:rPr>
            </a:br>
            <a:r>
              <a:rPr lang="de-CH" sz="2000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bis </a:t>
            </a:r>
            <a:r>
              <a:rPr lang="de-CH" sz="2000" dirty="0" err="1" smtClean="0">
                <a:solidFill>
                  <a:schemeClr val="tx1"/>
                </a:solidFill>
                <a:latin typeface="FuturaMedium" panose="020B0500000000000000" pitchFamily="34" charset="0"/>
              </a:rPr>
              <a:t>Gründliacker</a:t>
            </a:r>
            <a:endParaRPr lang="de-CH" sz="2000" dirty="0" smtClean="0">
              <a:solidFill>
                <a:schemeClr val="tx1"/>
              </a:solidFill>
              <a:latin typeface="FuturaMedium" panose="020B0500000000000000" pitchFamily="34" charset="0"/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8465272" y="3573173"/>
            <a:ext cx="3271099" cy="1836000"/>
          </a:xfrm>
          <a:prstGeom prst="wedgeRectCallout">
            <a:avLst>
              <a:gd name="adj1" fmla="val -91284"/>
              <a:gd name="adj2" fmla="val -37679"/>
            </a:avLst>
          </a:prstGeom>
          <a:solidFill>
            <a:srgbClr val="FFFFFF">
              <a:alpha val="61176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Neue Linie 9:</a:t>
            </a:r>
          </a:p>
          <a:p>
            <a:pPr algn="ctr"/>
            <a:r>
              <a:rPr lang="de-CH" sz="2000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Ebnat – </a:t>
            </a:r>
            <a:r>
              <a:rPr lang="de-CH" sz="2000" dirty="0" err="1" smtClean="0">
                <a:solidFill>
                  <a:schemeClr val="tx1"/>
                </a:solidFill>
                <a:latin typeface="FuturaMedium" panose="020B0500000000000000" pitchFamily="34" charset="0"/>
              </a:rPr>
              <a:t>Kinepolis</a:t>
            </a:r>
            <a:r>
              <a:rPr lang="de-CH" sz="2000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 – </a:t>
            </a:r>
            <a:r>
              <a:rPr lang="de-CH" sz="2000" dirty="0" err="1" smtClean="0">
                <a:solidFill>
                  <a:schemeClr val="tx1"/>
                </a:solidFill>
                <a:latin typeface="FuturaMedium" panose="020B0500000000000000" pitchFamily="34" charset="0"/>
              </a:rPr>
              <a:t>Herblingertal</a:t>
            </a:r>
            <a:r>
              <a:rPr lang="de-CH" sz="2000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 – Stadion/Bahnhof – Einkaufszentren </a:t>
            </a:r>
          </a:p>
        </p:txBody>
      </p:sp>
      <p:sp>
        <p:nvSpPr>
          <p:cNvPr id="8" name="Rechteckige Legende 7"/>
          <p:cNvSpPr/>
          <p:nvPr/>
        </p:nvSpPr>
        <p:spPr>
          <a:xfrm>
            <a:off x="438151" y="3274828"/>
            <a:ext cx="2125940" cy="2916043"/>
          </a:xfrm>
          <a:prstGeom prst="wedgeRectCallout">
            <a:avLst>
              <a:gd name="adj1" fmla="val 127149"/>
              <a:gd name="adj2" fmla="val -28599"/>
            </a:avLst>
          </a:prstGeom>
          <a:solidFill>
            <a:srgbClr val="FFFFFF">
              <a:alpha val="61176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Verkürzung</a:t>
            </a:r>
            <a:br>
              <a:rPr lang="de-CH" sz="2000" b="1" dirty="0" smtClean="0">
                <a:solidFill>
                  <a:schemeClr val="tx1"/>
                </a:solidFill>
                <a:latin typeface="FuturaMedium" panose="020B0500000000000000" pitchFamily="34" charset="0"/>
              </a:rPr>
            </a:br>
            <a:r>
              <a:rPr lang="de-CH" sz="2000" b="1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Linie 6</a:t>
            </a:r>
          </a:p>
          <a:p>
            <a:pPr algn="ctr"/>
            <a:r>
              <a:rPr lang="de-CH" sz="2000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bis Falkeneck, Vorbereitung</a:t>
            </a:r>
            <a:br>
              <a:rPr lang="de-CH" sz="2000" dirty="0" smtClean="0">
                <a:solidFill>
                  <a:schemeClr val="tx1"/>
                </a:solidFill>
                <a:latin typeface="FuturaMedium" panose="020B0500000000000000" pitchFamily="34" charset="0"/>
              </a:rPr>
            </a:br>
            <a:r>
              <a:rPr lang="de-CH" sz="2000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für spätere Anbindung Pantli im Y-Betrieb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438151" y="1815815"/>
            <a:ext cx="3788652" cy="4375056"/>
            <a:chOff x="438151" y="1815815"/>
            <a:chExt cx="3788652" cy="4375056"/>
          </a:xfrm>
        </p:grpSpPr>
        <p:sp>
          <p:nvSpPr>
            <p:cNvPr id="12" name="Inhaltsplatzhalter 3"/>
            <p:cNvSpPr txBox="1">
              <a:spLocks/>
            </p:cNvSpPr>
            <p:nvPr/>
          </p:nvSpPr>
          <p:spPr>
            <a:xfrm>
              <a:off x="3869959" y="1815815"/>
              <a:ext cx="356844" cy="12972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de-CH" sz="800" dirty="0" smtClean="0">
                  <a:latin typeface="FuturaMedium" panose="020B0500000000000000" pitchFamily="34" charset="0"/>
                </a:rPr>
                <a:t>Pantli</a:t>
              </a:r>
              <a:endParaRPr lang="de-CH" sz="600" dirty="0" smtClean="0">
                <a:latin typeface="FuturaMedium" panose="020B0500000000000000" pitchFamily="34" charset="0"/>
              </a:endParaRPr>
            </a:p>
          </p:txBody>
        </p:sp>
        <p:cxnSp>
          <p:nvCxnSpPr>
            <p:cNvPr id="9" name="Gerader Verbinder 8"/>
            <p:cNvCxnSpPr/>
            <p:nvPr/>
          </p:nvCxnSpPr>
          <p:spPr>
            <a:xfrm flipV="1">
              <a:off x="3786124" y="1945541"/>
              <a:ext cx="0" cy="777526"/>
            </a:xfrm>
            <a:prstGeom prst="line">
              <a:avLst/>
            </a:prstGeom>
            <a:ln w="47625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hteckige Legende 14"/>
            <p:cNvSpPr/>
            <p:nvPr/>
          </p:nvSpPr>
          <p:spPr>
            <a:xfrm>
              <a:off x="438151" y="3274828"/>
              <a:ext cx="2125940" cy="2916043"/>
            </a:xfrm>
            <a:prstGeom prst="wedgeRectCallout">
              <a:avLst>
                <a:gd name="adj1" fmla="val 105628"/>
                <a:gd name="adj2" fmla="val -82807"/>
              </a:avLst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000" dirty="0" smtClean="0">
                <a:solidFill>
                  <a:schemeClr val="tx1"/>
                </a:solidFill>
                <a:latin typeface="FuturaMedium" panose="020B0500000000000000" pitchFamily="34" charset="0"/>
              </a:endParaRPr>
            </a:p>
          </p:txBody>
        </p:sp>
        <p:sp>
          <p:nvSpPr>
            <p:cNvPr id="4" name="Ellipse 3"/>
            <p:cNvSpPr/>
            <p:nvPr/>
          </p:nvSpPr>
          <p:spPr>
            <a:xfrm>
              <a:off x="3742853" y="1828802"/>
              <a:ext cx="87363" cy="873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8226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856">
        <p:fade/>
      </p:transition>
    </mc:Choice>
    <mc:Fallback xmlns="">
      <p:transition spd="med" advTm="118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38151" y="936763"/>
            <a:ext cx="11298220" cy="81005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7500"/>
          </a:bodyPr>
          <a:lstStyle/>
          <a:p>
            <a:pPr>
              <a:defRPr/>
            </a:pPr>
            <a:r>
              <a:rPr lang="de-CH" sz="2700" b="1" kern="0" dirty="0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rPr>
              <a:t>Geplante Haltestellen und Infrastruktur</a:t>
            </a:r>
            <a:endParaRPr lang="de-CH" sz="2700" b="1" kern="0" dirty="0">
              <a:latin typeface="FuturaMedium" panose="020B0500000000000000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3" name="Picture 2" descr="linien_haltestellen_herblingen_1_100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581180"/>
            <a:ext cx="4605189" cy="49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ige Legende 1"/>
          <p:cNvSpPr/>
          <p:nvPr/>
        </p:nvSpPr>
        <p:spPr>
          <a:xfrm>
            <a:off x="5580668" y="1581180"/>
            <a:ext cx="6155703" cy="612000"/>
          </a:xfrm>
          <a:prstGeom prst="wedgeRectCallout">
            <a:avLst>
              <a:gd name="adj1" fmla="val -77047"/>
              <a:gd name="adj2" fmla="val -10628"/>
            </a:avLst>
          </a:prstGeom>
          <a:solidFill>
            <a:srgbClr val="FFFFFF">
              <a:alpha val="61176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Wendeplatz mit Haltestelle</a:t>
            </a:r>
            <a:endParaRPr lang="de-CH" sz="2000" dirty="0" smtClean="0">
              <a:solidFill>
                <a:schemeClr val="tx1"/>
              </a:solidFill>
              <a:latin typeface="FuturaMedium" panose="020B0500000000000000" pitchFamily="34" charset="0"/>
            </a:endParaRPr>
          </a:p>
        </p:txBody>
      </p:sp>
      <p:sp>
        <p:nvSpPr>
          <p:cNvPr id="14" name="Rechteckige Legende 13"/>
          <p:cNvSpPr/>
          <p:nvPr/>
        </p:nvSpPr>
        <p:spPr>
          <a:xfrm>
            <a:off x="5580667" y="2303078"/>
            <a:ext cx="6155703" cy="612000"/>
          </a:xfrm>
          <a:prstGeom prst="wedgeRectCallout">
            <a:avLst>
              <a:gd name="adj1" fmla="val -75057"/>
              <a:gd name="adj2" fmla="val 30548"/>
            </a:avLst>
          </a:prstGeom>
          <a:solidFill>
            <a:srgbClr val="FFFFFF">
              <a:alpha val="61176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div. </a:t>
            </a:r>
            <a:r>
              <a:rPr lang="de-CH" sz="2000" b="1" dirty="0" err="1" smtClean="0">
                <a:solidFill>
                  <a:schemeClr val="tx1"/>
                </a:solidFill>
                <a:latin typeface="FuturaMedium" panose="020B0500000000000000" pitchFamily="34" charset="0"/>
              </a:rPr>
              <a:t>Unterwegshaltestellen</a:t>
            </a:r>
            <a:r>
              <a:rPr lang="de-CH" sz="2000" b="1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 </a:t>
            </a:r>
            <a:r>
              <a:rPr lang="de-CH" sz="2000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(z.T. mit </a:t>
            </a:r>
            <a:r>
              <a:rPr lang="de-CH" sz="2000" dirty="0" err="1" smtClean="0">
                <a:solidFill>
                  <a:schemeClr val="tx1"/>
                </a:solidFill>
                <a:latin typeface="FuturaMedium" panose="020B0500000000000000" pitchFamily="34" charset="0"/>
              </a:rPr>
              <a:t>Bushüsli</a:t>
            </a:r>
            <a:r>
              <a:rPr lang="de-CH" sz="2000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)</a:t>
            </a:r>
          </a:p>
        </p:txBody>
      </p:sp>
      <p:sp>
        <p:nvSpPr>
          <p:cNvPr id="16" name="Rechteckige Legende 15"/>
          <p:cNvSpPr/>
          <p:nvPr/>
        </p:nvSpPr>
        <p:spPr>
          <a:xfrm>
            <a:off x="5580667" y="3756859"/>
            <a:ext cx="6155703" cy="1178249"/>
          </a:xfrm>
          <a:prstGeom prst="wedgeRectCallout">
            <a:avLst>
              <a:gd name="adj1" fmla="val -80110"/>
              <a:gd name="adj2" fmla="val -43245"/>
            </a:avLst>
          </a:prstGeom>
          <a:solidFill>
            <a:srgbClr val="FFFFFF">
              <a:alpha val="61176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Busschleuse im </a:t>
            </a:r>
            <a:r>
              <a:rPr lang="de-CH" sz="2000" b="1" dirty="0" err="1" smtClean="0">
                <a:solidFill>
                  <a:schemeClr val="tx1"/>
                </a:solidFill>
                <a:latin typeface="FuturaMedium" panose="020B0500000000000000" pitchFamily="34" charset="0"/>
              </a:rPr>
              <a:t>Brüel</a:t>
            </a:r>
            <a:r>
              <a:rPr lang="de-CH" sz="2000" b="1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/>
            </a:r>
            <a:br>
              <a:rPr lang="de-CH" sz="2000" b="1" dirty="0" smtClean="0">
                <a:solidFill>
                  <a:schemeClr val="tx1"/>
                </a:solidFill>
                <a:latin typeface="FuturaMedium" panose="020B0500000000000000" pitchFamily="34" charset="0"/>
              </a:rPr>
            </a:br>
            <a:r>
              <a:rPr lang="de-CH" sz="1800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(Die Bus-Schleuse ist nötig wegen der Kurvengeometrie. Nur so kann die Haltestelle Post sauber angefahren werden)</a:t>
            </a:r>
          </a:p>
        </p:txBody>
      </p:sp>
      <p:sp>
        <p:nvSpPr>
          <p:cNvPr id="18" name="Rechteckige Legende 17"/>
          <p:cNvSpPr/>
          <p:nvPr/>
        </p:nvSpPr>
        <p:spPr>
          <a:xfrm>
            <a:off x="5580666" y="3034961"/>
            <a:ext cx="6155703" cy="612000"/>
          </a:xfrm>
          <a:prstGeom prst="wedgeRectCallout">
            <a:avLst>
              <a:gd name="adj1" fmla="val -75057"/>
              <a:gd name="adj2" fmla="val 30548"/>
            </a:avLst>
          </a:prstGeom>
          <a:solidFill>
            <a:srgbClr val="FFFFFF">
              <a:alpha val="61176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b="1" dirty="0" err="1" smtClean="0">
                <a:solidFill>
                  <a:schemeClr val="tx1"/>
                </a:solidFill>
                <a:latin typeface="FuturaMedium" panose="020B0500000000000000" pitchFamily="34" charset="0"/>
              </a:rPr>
              <a:t>Einlenker</a:t>
            </a:r>
            <a:r>
              <a:rPr lang="de-CH" sz="2000" b="1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 Neutalstrasse </a:t>
            </a:r>
            <a:r>
              <a:rPr lang="de-CH" sz="2000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(Verbreiterung Strasse)</a:t>
            </a:r>
          </a:p>
        </p:txBody>
      </p:sp>
      <p:sp>
        <p:nvSpPr>
          <p:cNvPr id="3" name="Rechteck 2"/>
          <p:cNvSpPr/>
          <p:nvPr/>
        </p:nvSpPr>
        <p:spPr>
          <a:xfrm>
            <a:off x="5580665" y="5067732"/>
            <a:ext cx="6155703" cy="621985"/>
          </a:xfrm>
          <a:prstGeom prst="rect">
            <a:avLst/>
          </a:prstGeom>
          <a:solidFill>
            <a:srgbClr val="FFFFFF">
              <a:alpha val="61176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 smtClean="0">
                <a:solidFill>
                  <a:schemeClr val="tx1"/>
                </a:solidFill>
                <a:latin typeface="FuturaMedium" panose="020B0500000000000000" pitchFamily="34" charset="0"/>
              </a:rPr>
              <a:t>Alle Haltestellen werden behindertengerecht ausgebaut.</a:t>
            </a:r>
            <a:endParaRPr lang="de-CH" sz="2000" dirty="0">
              <a:solidFill>
                <a:schemeClr val="tx1"/>
              </a:solidFill>
              <a:latin typeface="FuturaMedium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8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22">
        <p:fade/>
      </p:transition>
    </mc:Choice>
    <mc:Fallback xmlns="">
      <p:transition spd="med" advTm="138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 animBg="1"/>
      <p:bldP spid="1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38151" y="936763"/>
            <a:ext cx="11298220" cy="81005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7500"/>
          </a:bodyPr>
          <a:lstStyle/>
          <a:p>
            <a:pPr>
              <a:defRPr/>
            </a:pPr>
            <a:r>
              <a:rPr lang="de-CH" sz="2700" b="1" kern="0" dirty="0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rPr>
              <a:t>Betriebskosten</a:t>
            </a:r>
            <a:endParaRPr lang="de-CH" sz="2700" b="1" kern="0" dirty="0">
              <a:latin typeface="FuturaMedium" panose="020B0500000000000000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Inhaltsplatzhalter 3"/>
          <p:cNvSpPr txBox="1">
            <a:spLocks/>
          </p:cNvSpPr>
          <p:nvPr/>
        </p:nvSpPr>
        <p:spPr>
          <a:xfrm>
            <a:off x="433137" y="1671808"/>
            <a:ext cx="11180686" cy="485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de-CH" sz="2000" dirty="0" smtClean="0">
                <a:latin typeface="FuturaMedium" panose="020B0500000000000000" pitchFamily="34" charset="0"/>
              </a:rPr>
              <a:t>Bei den Verkehrsbetrieben entstehen Brutto-Merkosten von 895’000 Franken/Jahr:</a:t>
            </a:r>
            <a:endParaRPr lang="de-CH" sz="1600" dirty="0" smtClean="0">
              <a:latin typeface="FuturaMedium" panose="020B0500000000000000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578335"/>
              </p:ext>
            </p:extLst>
          </p:nvPr>
        </p:nvGraphicFramePr>
        <p:xfrm>
          <a:off x="433137" y="2157254"/>
          <a:ext cx="11180686" cy="2301623"/>
        </p:xfrm>
        <a:graphic>
          <a:graphicData uri="http://schemas.openxmlformats.org/drawingml/2006/table">
            <a:tbl>
              <a:tblPr firstRow="1" firstCol="1" bandRow="1"/>
              <a:tblGrid>
                <a:gridCol w="858873"/>
                <a:gridCol w="4831009"/>
                <a:gridCol w="1830268"/>
                <a:gridCol w="1830268"/>
                <a:gridCol w="1830268"/>
              </a:tblGrid>
              <a:tr h="328803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 b="1" dirty="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Linie</a:t>
                      </a:r>
                      <a:endParaRPr lang="de-CH" sz="2000" dirty="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 b="1" dirty="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Massnahmen</a:t>
                      </a:r>
                      <a:endParaRPr lang="de-CH" sz="2000" dirty="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 b="1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Fpl-Km</a:t>
                      </a:r>
                      <a:endParaRPr lang="de-CH" sz="200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 b="1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Fpl-Std.</a:t>
                      </a:r>
                      <a:endParaRPr lang="de-CH" sz="200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 b="1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Kosten </a:t>
                      </a:r>
                      <a:r>
                        <a:rPr lang="de-CH" sz="2000" b="1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[Fr.]</a:t>
                      </a:r>
                      <a:endParaRPr lang="de-CH" sz="200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8803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de-CH" sz="200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 dirty="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Verlängerung bis </a:t>
                      </a:r>
                      <a:r>
                        <a:rPr lang="de-CH" sz="2000" dirty="0" err="1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Gründliacker</a:t>
                      </a:r>
                      <a:endParaRPr lang="de-CH" sz="2000" dirty="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36195" algn="r"/>
                        </a:tabLst>
                      </a:pPr>
                      <a:r>
                        <a:rPr lang="de-CH" sz="2000" dirty="0" smtClean="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+ 65'054</a:t>
                      </a:r>
                      <a:endParaRPr lang="de-CH" sz="2000" dirty="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+ 5'697</a:t>
                      </a:r>
                      <a:endParaRPr lang="de-CH" sz="200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+ 650'000</a:t>
                      </a:r>
                      <a:endParaRPr lang="de-CH" sz="200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07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 dirty="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de-CH" sz="2000" dirty="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 dirty="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Verkürzung bis Falkeneck</a:t>
                      </a:r>
                      <a:br>
                        <a:rPr lang="de-CH" sz="2000" dirty="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e-CH" sz="2000" dirty="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statt bis Ebnat</a:t>
                      </a:r>
                      <a:endParaRPr lang="de-CH" sz="2000" dirty="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 dirty="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- 83'081</a:t>
                      </a:r>
                      <a:endParaRPr lang="de-CH" sz="2000" dirty="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 dirty="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- 3'389</a:t>
                      </a:r>
                      <a:endParaRPr lang="de-CH" sz="2000" dirty="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- 440'000</a:t>
                      </a:r>
                      <a:endParaRPr lang="de-CH" sz="200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07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de-CH" sz="200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Erschliessung Herblingertal</a:t>
                      </a:r>
                      <a:br>
                        <a:rPr lang="de-CH" sz="200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de-CH" sz="200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 S-Bahn Herblingen</a:t>
                      </a:r>
                      <a:endParaRPr lang="de-CH" sz="200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9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 dirty="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+ 107'644</a:t>
                      </a:r>
                      <a:endParaRPr lang="de-CH" sz="2000" dirty="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 dirty="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+ 5'530</a:t>
                      </a:r>
                      <a:endParaRPr lang="de-CH" sz="2000" dirty="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 dirty="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+ 685'000</a:t>
                      </a:r>
                      <a:endParaRPr lang="de-CH" sz="2000" dirty="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03">
                <a:tc gridSpan="2">
                  <a:txBody>
                    <a:bodyPr/>
                    <a:lstStyle/>
                    <a:p>
                      <a:pPr marL="0" indent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 b="1" dirty="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Mehrleistung / Brutto-Mehrkosten</a:t>
                      </a:r>
                      <a:endParaRPr lang="de-CH" sz="2000" dirty="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 b="1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+ 89'617</a:t>
                      </a:r>
                      <a:endParaRPr lang="de-CH" sz="200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 b="1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+ 7'838</a:t>
                      </a:r>
                      <a:endParaRPr lang="de-CH" sz="200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CH" sz="2000" b="1" dirty="0">
                          <a:effectLst/>
                          <a:latin typeface="FuturaMedium" panose="020B0500000000000000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+ 895'000</a:t>
                      </a:r>
                      <a:endParaRPr lang="de-CH" sz="2000" dirty="0">
                        <a:effectLst/>
                        <a:latin typeface="FuturaMedium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Inhaltsplatzhalter 3"/>
          <p:cNvSpPr txBox="1">
            <a:spLocks/>
          </p:cNvSpPr>
          <p:nvPr/>
        </p:nvSpPr>
        <p:spPr>
          <a:xfrm>
            <a:off x="433137" y="4784473"/>
            <a:ext cx="11180686" cy="14372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de-CH" sz="2000" dirty="0" smtClean="0">
                <a:latin typeface="FuturaMedium" panose="020B0500000000000000" pitchFamily="34" charset="0"/>
              </a:rPr>
              <a:t>Im ersten Jahr nach der Einführung des neuen Linienkonzeptes wird mit anfänglichen Verkehrsmehrerträgen von rund 200’000 Franken gerechnet.</a:t>
            </a:r>
          </a:p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de-CH" sz="2000" dirty="0" smtClean="0">
                <a:latin typeface="FuturaMedium" panose="020B0500000000000000" pitchFamily="34" charset="0"/>
              </a:rPr>
              <a:t>Von der Differenz (695’000 Franken) werden 570’000 Franken (82%) von der Stadt und 125’000 Franken (18%) vom Kanton als ungedeckte Kosten des öffentlichen Verkehrs getragen.</a:t>
            </a:r>
            <a:endParaRPr lang="de-CH" sz="1600" dirty="0" smtClean="0">
              <a:latin typeface="FuturaMedium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6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424">
        <p:fade/>
      </p:transition>
    </mc:Choice>
    <mc:Fallback xmlns="">
      <p:transition spd="med" advTm="144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38151" y="936763"/>
            <a:ext cx="11298220" cy="81005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7500"/>
          </a:bodyPr>
          <a:lstStyle/>
          <a:p>
            <a:pPr>
              <a:defRPr/>
            </a:pPr>
            <a:r>
              <a:rPr lang="de-CH" sz="2700" b="1" kern="0" dirty="0" smtClean="0">
                <a:latin typeface="FuturaMedium" panose="020B0500000000000000" pitchFamily="34" charset="0"/>
                <a:ea typeface="Arial" charset="0"/>
                <a:cs typeface="Arial" panose="020B0604020202020204" pitchFamily="34" charset="0"/>
              </a:rPr>
              <a:t>Investitionskosten</a:t>
            </a:r>
            <a:endParaRPr lang="de-CH" sz="2700" b="1" kern="0" dirty="0">
              <a:latin typeface="FuturaMedium" panose="020B0500000000000000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Inhaltsplatzhalter 3"/>
          <p:cNvSpPr txBox="1">
            <a:spLocks/>
          </p:cNvSpPr>
          <p:nvPr/>
        </p:nvSpPr>
        <p:spPr>
          <a:xfrm>
            <a:off x="433137" y="1671808"/>
            <a:ext cx="11180686" cy="4854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Bef>
                <a:spcPts val="0"/>
              </a:spcBef>
              <a:spcAft>
                <a:spcPts val="1200"/>
              </a:spcAft>
              <a:buAutoNum type="alphaLcParenR"/>
            </a:pPr>
            <a:r>
              <a:rPr lang="de-CH" sz="2000" b="1" dirty="0" smtClean="0">
                <a:latin typeface="FuturaMedium" panose="020B0500000000000000" pitchFamily="34" charset="0"/>
              </a:rPr>
              <a:t>Investitionskosten für Infrastrukturbauten: 1.2 Mio. Franken</a:t>
            </a:r>
          </a:p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de-CH" sz="2000" dirty="0">
                <a:latin typeface="FuturaMedium" panose="020B0500000000000000" pitchFamily="34" charset="0"/>
              </a:rPr>
              <a:t>	</a:t>
            </a:r>
            <a:r>
              <a:rPr lang="de-CH" sz="2000" dirty="0" smtClean="0">
                <a:latin typeface="FuturaMedium" panose="020B0500000000000000" pitchFamily="34" charset="0"/>
              </a:rPr>
              <a:t>(Wendeplatz, Busschleuse, Haltestellen, </a:t>
            </a:r>
            <a:r>
              <a:rPr lang="de-CH" sz="2000" dirty="0" err="1" smtClean="0">
                <a:latin typeface="FuturaMedium" panose="020B0500000000000000" pitchFamily="34" charset="0"/>
              </a:rPr>
              <a:t>Bushüsli</a:t>
            </a:r>
            <a:r>
              <a:rPr lang="de-CH" sz="2000" dirty="0" smtClean="0">
                <a:latin typeface="FuturaMedium" panose="020B0500000000000000" pitchFamily="34" charset="0"/>
              </a:rPr>
              <a:t>, </a:t>
            </a:r>
            <a:r>
              <a:rPr lang="de-CH" sz="2000" dirty="0" err="1" smtClean="0">
                <a:latin typeface="FuturaMedium" panose="020B0500000000000000" pitchFamily="34" charset="0"/>
              </a:rPr>
              <a:t>Einlenker</a:t>
            </a:r>
            <a:r>
              <a:rPr lang="de-CH" sz="2000" dirty="0" smtClean="0">
                <a:latin typeface="FuturaMedium" panose="020B0500000000000000" pitchFamily="34" charset="0"/>
              </a:rPr>
              <a:t>, …)</a:t>
            </a:r>
          </a:p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de-CH" sz="2000" dirty="0">
                <a:latin typeface="FuturaMedium" panose="020B0500000000000000" pitchFamily="34" charset="0"/>
              </a:rPr>
              <a:t>	</a:t>
            </a:r>
            <a:r>
              <a:rPr lang="de-CH" sz="2000" dirty="0" smtClean="0">
                <a:latin typeface="FuturaMedium" panose="020B0500000000000000" pitchFamily="34" charset="0"/>
                <a:sym typeface="Wingdings 3" panose="05040102010807070707" pitchFamily="18" charset="2"/>
              </a:rPr>
              <a:t> Mitfinanzierung im Rahmen des Agglomerationsprogrammes: </a:t>
            </a:r>
            <a:r>
              <a:rPr lang="de-CH" sz="2000" dirty="0" smtClean="0">
                <a:latin typeface="FuturaMedium" panose="020B0500000000000000" pitchFamily="34" charset="0"/>
              </a:rPr>
              <a:t>40% Bund und 30% Kanton</a:t>
            </a:r>
          </a:p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de-CH" sz="2000" dirty="0" smtClean="0">
                <a:latin typeface="FuturaMedium" panose="020B0500000000000000" pitchFamily="34" charset="0"/>
              </a:rPr>
              <a:t> </a:t>
            </a:r>
            <a:endParaRPr lang="de-CH" sz="1000" dirty="0">
              <a:latin typeface="FuturaMedium" panose="020B0500000000000000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de-CH" sz="2000" b="1" dirty="0" smtClean="0">
                <a:latin typeface="FuturaMedium" panose="020B0500000000000000" pitchFamily="34" charset="0"/>
              </a:rPr>
              <a:t>b)	Investitionskosten bei der VBSH: 895’000 Franken</a:t>
            </a:r>
          </a:p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r>
              <a:rPr lang="de-CH" sz="2000" b="1" dirty="0">
                <a:latin typeface="FuturaMedium" panose="020B0500000000000000" pitchFamily="34" charset="0"/>
              </a:rPr>
              <a:t>	</a:t>
            </a:r>
            <a:r>
              <a:rPr lang="de-CH" sz="2000" dirty="0" smtClean="0">
                <a:latin typeface="FuturaMedium" panose="020B0500000000000000" pitchFamily="34" charset="0"/>
              </a:rPr>
              <a:t>(für zwei Busse und die Haltestelleninfrastruktur) </a:t>
            </a:r>
          </a:p>
          <a:p>
            <a:pPr marL="0" indent="0" fontAlgn="auto">
              <a:spcBef>
                <a:spcPts val="0"/>
              </a:spcBef>
              <a:spcAft>
                <a:spcPts val="1200"/>
              </a:spcAft>
              <a:buNone/>
            </a:pPr>
            <a:endParaRPr lang="de-CH" sz="1600" dirty="0" smtClean="0">
              <a:latin typeface="FuturaMedium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28">
        <p:fade/>
      </p:transition>
    </mc:Choice>
    <mc:Fallback xmlns="">
      <p:transition spd="med" advTm="90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O3WfNxV0mE_pVBgf5Xz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O3WfNxV0mE_pVBgf5Xz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O3WfNxV0mE_pVBgf5Xz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O3WfNxV0mE_pVBgf5Xz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9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O3WfNxV0mE_pVBgf5Xz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O3WfNxV0mE_pVBgf5Xz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O3WfNxV0mE_pVBgf5Xz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O3WfNxV0mE_pVBgf5X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O3WfNxV0mE_pVBgf5Xz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O3WfNxV0mE_pVBgf5Xz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O3WfNxV0mE_pVBgf5Xz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O3WfNxV0mE_pVBgf5Xz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O3WfNxV0mE_pVBgf5Xz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5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O3WfNxV0mE_pVBgf5Xz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5|1.5|2.3"/>
</p:tagLst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26F33FD8142E42BC87B23159AEA9F3" ma:contentTypeVersion="0" ma:contentTypeDescription="Ein neues Dokument erstellen." ma:contentTypeScope="" ma:versionID="0664379b99292483c59901ee4384d459">
  <xsd:schema xmlns:xsd="http://www.w3.org/2001/XMLSchema" xmlns:xs="http://www.w3.org/2001/XMLSchema" xmlns:p="http://schemas.microsoft.com/office/2006/metadata/properties" xmlns:ns2="b4d2b757-29eb-40f6-a27c-f2cea37ca625" targetNamespace="http://schemas.microsoft.com/office/2006/metadata/properties" ma:root="true" ma:fieldsID="0bfb1cb1fc6ab41d0562f7ef566f118c" ns2:_="">
    <xsd:import namespace="b4d2b757-29eb-40f6-a27c-f2cea37ca62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2b757-29eb-40f6-a27c-f2cea37ca62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4d2b757-29eb-40f6-a27c-f2cea37ca625">4P4XHP34U64T-33-148</_dlc_DocId>
    <_dlc_DocIdUrl xmlns="b4d2b757-29eb-40f6-a27c-f2cea37ca625">
      <Url>https://verwaltung.shnet.ch/home/FINREF/_layouts/15/DocIdRedir.aspx?ID=4P4XHP34U64T-33-148</Url>
      <Description>4P4XHP34U64T-33-148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86F3CB-CC1B-4B6F-AF10-8ACA3CA955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2b757-29eb-40f6-a27c-f2cea37ca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14F192-6363-45C9-9FA8-EA68E5B9CAB8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b4d2b757-29eb-40f6-a27c-f2cea37ca625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7BF5AE0-B322-4608-A355-D8E32374F4F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6F57C66-7BFA-43E3-97C1-3A23D62A35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360</Words>
  <Application>Microsoft Office PowerPoint</Application>
  <PresentationFormat>Breitbild</PresentationFormat>
  <Paragraphs>78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Calibri</vt:lpstr>
      <vt:lpstr>FuturaMedium</vt:lpstr>
      <vt:lpstr>Symbol</vt:lpstr>
      <vt:lpstr>Times New Roman</vt:lpstr>
      <vt:lpstr>Wingdings</vt:lpstr>
      <vt:lpstr>Wingdings 3</vt:lpstr>
      <vt:lpstr>Leere Präsentation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--- ---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--- ---</dc:creator>
  <cp:lastModifiedBy>Preisig Daniel</cp:lastModifiedBy>
  <cp:revision>1008</cp:revision>
  <cp:lastPrinted>2017-08-16T18:36:42Z</cp:lastPrinted>
  <dcterms:created xsi:type="dcterms:W3CDTF">2008-01-30T09:17:41Z</dcterms:created>
  <dcterms:modified xsi:type="dcterms:W3CDTF">2017-09-18T08:53:42Z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0x010100B326F33FD8142E42BC87B23159AEA9F3</vt:lpwstr>
  </property>
  <property fmtid="{D5CDD505-2E9C-101B-9397-08002B2CF9AE}" pid="3" name="_dlc_DocIdItemGuid">
    <vt:lpwstr>884f6719-ae46-45ad-a8ad-2376e6897460</vt:lpwstr>
  </property>
</Properties>
</file>